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59" r:id="rId11"/>
    <p:sldId id="269" r:id="rId12"/>
    <p:sldId id="260" r:id="rId13"/>
    <p:sldId id="261" r:id="rId14"/>
    <p:sldId id="262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3B085-3F9D-418E-8DC1-5E06DC9BC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DA3D41-970A-3CFC-E340-09879F38C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95B1F-E132-BD34-0203-66094A50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8F81F-67FB-2F72-AA6C-0C3C9D0FA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48334-F21D-9943-5261-97F95B3B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3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297F-47B6-6B41-9880-CF37D19F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A00D7-B231-6D5F-7963-76D9701FC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0F84A-4994-F062-1840-E86B2F2E6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3D765-CFEF-505C-2775-BDE97DC04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06713-68DF-5FC6-F88C-1305DDD6C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97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62967-28DA-1856-D582-BBE17125A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BA574-9CAF-A5F7-01D6-456114D53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52AB1-0B04-CA5D-6EC9-A9A4E2BA6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4F35F-279D-F679-6701-3F240D31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85B7E-4FCB-2010-A513-BE6B600E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3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10DE7-D302-D4CC-696E-A1D7B99C0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92E36-522F-FA07-6BE5-99BBBFE6A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06654-942B-F78C-6F95-A07B2BF76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BAACD-E427-FF8D-CC2A-ECB73CF5A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1EC1A-C3D4-6BED-C066-87F170E14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E9901-77EB-595C-93F0-A54E1754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0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D1D2-6076-8064-BB6E-3338B680F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3832F-E830-D28D-FA7E-F33F38722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7E77E-1E84-5F2A-D5F0-AEFD7F9817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8B04D5-1CF2-98B7-3E44-C66297F6EE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9268A5-AC2C-E22B-9919-15E2906CA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EF7462-1412-7DA2-70BF-E8B72F4AC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2EB6B7-B619-E55E-555C-2F04A2C88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10798B-FEB4-4C90-DE5B-22030F49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2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F2E80-1D92-84E4-E216-7D16D292F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A4473A-6EB7-605F-4E4A-536BDF86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929182-EFB1-8BC6-F9AC-F03AFD019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F5B05-9DE1-E492-9230-1A4FD424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16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8802A3-9E18-4493-40AC-7DE610E68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1BE24C-EBC3-623A-B910-7AB44C12E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5832A-8442-6B29-E77C-AD01AA23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1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D92F0-3D08-3F1F-2597-8EA4AF65F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525D8-C910-D86D-C10A-4232C031A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61C4D-97F1-3DE4-D440-D95AB5EF1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03559-68F2-CF86-942D-5C295EFBC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8C80A-C405-C83E-2889-80183924F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6A2F5-1B76-F21B-7970-24C710D9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9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600D-5681-6624-3A1D-29CF3B22E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BAA702-1712-7B94-B50B-468DDCB0D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5C31D-2BBE-8CB2-19D1-23C8D8A5B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09F8F-67C0-F0F4-A6FE-66E62774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882FE-FC27-EF6E-D078-B5C069ECA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94DDF-C87C-0F80-E013-517C3C6A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87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F1E6D-1FD5-C6D1-6723-DA67F573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237DD-CD6F-FC21-E34E-C32101A5B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0D8C0-8588-E008-CBA0-334C76B84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71421-3C14-66EE-BC44-DD304F43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6CEFC-210C-60A1-DE00-05837B75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8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A8C236-0CC3-1709-5838-9C0AF2058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AF9DC-F49B-B026-D0BC-C5ACF6EE88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9395-B167-5235-BF0C-A39C1ACD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15A5D-3860-BBF8-280E-2679F7F78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D94E4-7B40-19CF-582A-B413D834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3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DFA871-FAD0-ED36-7084-F9952FEF9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F1817-0811-3286-F5DB-F5FE8BA5B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2C86E-79F8-94E2-1ADF-8E5E1CB2D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4273C-E387-4D78-A83C-56AE6D469614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54F8B-9EA0-83B7-4F62-90F0FFA85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3272F-A2A6-5373-7693-72C301D47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B3FFC-9F3F-4F77-9D51-0E62B0F0D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8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6CB6-040B-A37C-4369-3327C4DF6B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Computational Modeling of Cognition and Behavior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7600F-92B0-A50E-6474-59257ECB86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1: Introduction</a:t>
            </a:r>
          </a:p>
        </p:txBody>
      </p:sp>
    </p:spTree>
    <p:extLst>
      <p:ext uri="{BB962C8B-B14F-4D97-AF65-F5344CB8AC3E}">
        <p14:creationId xmlns:p14="http://schemas.microsoft.com/office/powerpoint/2010/main" val="2541754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F0307-5F52-1EB0-8A0B-C5B44973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in Theories and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5CAED-A7C7-5452-2047-140CE9831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Describe</a:t>
            </a:r>
            <a:r>
              <a:rPr lang="en-US" dirty="0"/>
              <a:t> and </a:t>
            </a:r>
            <a:r>
              <a:rPr lang="en-US" i="1" dirty="0"/>
              <a:t>predict</a:t>
            </a:r>
            <a:r>
              <a:rPr lang="en-US" dirty="0"/>
              <a:t> people’s behavior</a:t>
            </a:r>
          </a:p>
          <a:p>
            <a:r>
              <a:rPr lang="en-US" dirty="0"/>
              <a:t>Reliance on mathematical models – just like physicists or chemists</a:t>
            </a:r>
          </a:p>
          <a:p>
            <a:r>
              <a:rPr lang="en-US" dirty="0"/>
              <a:t>Data require a model to be understood and explained</a:t>
            </a:r>
          </a:p>
          <a:p>
            <a:r>
              <a:rPr lang="en-US" dirty="0"/>
              <a:t>Verbal theorizing cannot substitute for quantitative analysis</a:t>
            </a:r>
          </a:p>
          <a:p>
            <a:r>
              <a:rPr lang="en-US" dirty="0"/>
              <a:t>Must always select from several possible models</a:t>
            </a:r>
          </a:p>
          <a:p>
            <a:r>
              <a:rPr lang="en-US" dirty="0"/>
              <a:t>Modelers must rely on intellectual and scholarly judgment, in addition to quantitative evaluation. </a:t>
            </a:r>
          </a:p>
          <a:p>
            <a:pPr lvl="1"/>
            <a:r>
              <a:rPr lang="en-US" dirty="0"/>
              <a:t>Psychological plausibility, parsimony, falsifiability </a:t>
            </a:r>
          </a:p>
        </p:txBody>
      </p:sp>
    </p:spTree>
    <p:extLst>
      <p:ext uri="{BB962C8B-B14F-4D97-AF65-F5344CB8AC3E}">
        <p14:creationId xmlns:p14="http://schemas.microsoft.com/office/powerpoint/2010/main" val="4018066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B241-43CC-48F6-D19A-88EDAB79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Modeling in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E3F6F-69B5-9F9F-BB4F-A8F3B67FA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Nosofsky</a:t>
            </a:r>
            <a:r>
              <a:rPr lang="en-US" dirty="0"/>
              <a:t>, 1991 – classified cartoon faces into one of two categories</a:t>
            </a:r>
          </a:p>
          <a:p>
            <a:r>
              <a:rPr lang="en-US" dirty="0"/>
              <a:t>Made classification as well as recognition decisions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BA35D-A9EB-3623-08BF-7AD3A3660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637" y="3138678"/>
            <a:ext cx="580072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88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04DE-0F36-C26D-C6EE-B28AC0E9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Modeling in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C074-FBC6-F742-4684-FBEE3AD88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Appears to be no correlation between recognition and classification confidence.</a:t>
            </a:r>
          </a:p>
          <a:p>
            <a:r>
              <a:rPr lang="en-US" dirty="0"/>
              <a:t>But </a:t>
            </a:r>
            <a:r>
              <a:rPr lang="en-US" dirty="0" err="1"/>
              <a:t>Nosofsky’s</a:t>
            </a:r>
            <a:r>
              <a:rPr lang="en-US" dirty="0"/>
              <a:t> Generalized Context model (GCM) can predict both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CE0DB6-AA1F-FAB7-B6A0-AFAB11526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848" y="3231642"/>
            <a:ext cx="3409950" cy="3562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5FA45C-0486-F743-EF50-4DB374062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077" y="3295650"/>
            <a:ext cx="5172075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8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04DE-0F36-C26D-C6EE-B28AC0E9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Modeling in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C074-FBC6-F742-4684-FBEE3AD88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42176" cy="4351338"/>
          </a:xfrm>
        </p:spPr>
        <p:txBody>
          <a:bodyPr/>
          <a:lstStyle/>
          <a:p>
            <a:r>
              <a:rPr lang="en-US" dirty="0"/>
              <a:t>To model these data, the stimuli were first sorted along four dimensions using multidimensional scaling (Kruskal, Young, &amp; </a:t>
            </a:r>
            <a:r>
              <a:rPr lang="en-US" dirty="0" err="1"/>
              <a:t>Seery</a:t>
            </a:r>
            <a:r>
              <a:rPr lang="en-US" dirty="0"/>
              <a:t>, 1973) </a:t>
            </a:r>
          </a:p>
          <a:p>
            <a:r>
              <a:rPr lang="en-US" dirty="0"/>
              <a:t>The dashed line indicates the bound between the circle and triangle categories.</a:t>
            </a:r>
          </a:p>
          <a:p>
            <a:r>
              <a:rPr lang="en-US" dirty="0"/>
              <a:t>Sometimes the first step in modeling is to simply get the data into a quantitative form.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A0C46C-63E2-EF87-D237-DB6566573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700" y="1014984"/>
            <a:ext cx="2729409" cy="584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4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04DE-0F36-C26D-C6EE-B28AC0E9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Modeling in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C074-FBC6-F742-4684-FBEE3AD88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42176" cy="4351338"/>
          </a:xfrm>
        </p:spPr>
        <p:txBody>
          <a:bodyPr/>
          <a:lstStyle/>
          <a:p>
            <a:r>
              <a:rPr lang="en-US" dirty="0"/>
              <a:t>In the GCM, stimuli that are closer to each other are more </a:t>
            </a:r>
            <a:r>
              <a:rPr lang="en-US" i="1" dirty="0"/>
              <a:t>similar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simple distance formula is used to determine similarity.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A0C46C-63E2-EF87-D237-DB6566573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053" y="1221518"/>
            <a:ext cx="2632932" cy="56364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4C28D-B4E2-C51F-C5B4-AE4A11E4B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068" y="2697860"/>
            <a:ext cx="3498991" cy="1133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6D64EE-5240-B5F9-5C21-281423626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703571"/>
            <a:ext cx="3176440" cy="13337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2BD7EA-B6B4-A736-266E-B9DD7A5E5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688" y="4968809"/>
            <a:ext cx="325755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90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04DE-0F36-C26D-C6EE-B28AC0E9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Modeling in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C074-FBC6-F742-4684-FBEE3AD88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01528" cy="4351338"/>
          </a:xfrm>
        </p:spPr>
        <p:txBody>
          <a:bodyPr/>
          <a:lstStyle/>
          <a:p>
            <a:r>
              <a:rPr lang="en-US" dirty="0"/>
              <a:t>Distance follows Shephard’s (1987) generalization gradient (or law).</a:t>
            </a:r>
          </a:p>
          <a:p>
            <a:r>
              <a:rPr lang="en-US" dirty="0"/>
              <a:t>The discriminability between two stimuli increases exponentially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4DDC35-4D83-98C7-9045-AFD1401A1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642" y="2950251"/>
            <a:ext cx="4200715" cy="380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53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04DE-0F36-C26D-C6EE-B28AC0E9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Modeling in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C074-FBC6-F742-4684-FBEE3AD88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01528" cy="4351338"/>
          </a:xfrm>
        </p:spPr>
        <p:txBody>
          <a:bodyPr/>
          <a:lstStyle/>
          <a:p>
            <a:r>
              <a:rPr lang="en-US" dirty="0"/>
              <a:t>The probability of classifying a </a:t>
            </a:r>
            <a:r>
              <a:rPr lang="en-US" dirty="0" err="1"/>
              <a:t>stimulis</a:t>
            </a:r>
            <a:r>
              <a:rPr lang="en-US" dirty="0"/>
              <a:t> into category A is determined by the summed similarity of that stimulus to category A stimuli.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Nosofsky</a:t>
            </a:r>
            <a:r>
              <a:rPr lang="en-US" dirty="0"/>
              <a:t> (1991) uses summed similarity in a slightly different way for classification and recognition choices. 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AF638C-5F64-CED5-780E-27F12C1E2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399" y="2654254"/>
            <a:ext cx="5257202" cy="15494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B96948-7473-150B-D08D-62CF38EBC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976" y="4663440"/>
            <a:ext cx="2845249" cy="20939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A5236A-83B4-138C-C5A1-CEA2A1AC3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252" y="5076994"/>
            <a:ext cx="2981672" cy="168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93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04DE-0F36-C26D-C6EE-B28AC0E9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Modeling in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C074-FBC6-F742-4684-FBEE3AD88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Activation, based on summed similarity, from the GCM could predict both categorization and recognition probabilities.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CE0DB6-AA1F-FAB7-B6A0-AFAB11526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848" y="3231642"/>
            <a:ext cx="3409950" cy="3562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5FA45C-0486-F743-EF50-4DB374062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077" y="3295650"/>
            <a:ext cx="5172075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95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24CF-8B56-63A7-9060-1D929EE9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AE13C-14F6-F418-A037-A9EA75487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main distinction between modeling approaches is whether the models are used to </a:t>
            </a:r>
            <a:r>
              <a:rPr lang="en-US" i="1" dirty="0"/>
              <a:t>describe</a:t>
            </a:r>
            <a:r>
              <a:rPr lang="en-US" dirty="0"/>
              <a:t> data, such as by comparing differences between groups.</a:t>
            </a:r>
          </a:p>
          <a:p>
            <a:r>
              <a:rPr lang="en-US" dirty="0"/>
              <a:t>Or, whether models are being used to represent </a:t>
            </a:r>
            <a:r>
              <a:rPr lang="en-US" i="1" dirty="0"/>
              <a:t>theories</a:t>
            </a:r>
            <a:r>
              <a:rPr lang="en-US" dirty="0"/>
              <a:t> about cognitive processes.  </a:t>
            </a:r>
          </a:p>
          <a:p>
            <a:r>
              <a:rPr lang="en-US" dirty="0"/>
              <a:t>Heathcote et al. (2000) – Power law does not describe data as well as exponential law of skill acquisition.</a:t>
            </a:r>
          </a:p>
          <a:p>
            <a:r>
              <a:rPr lang="en-US" dirty="0"/>
              <a:t>Descriptive models have no intrinsic psychological content.</a:t>
            </a:r>
          </a:p>
        </p:txBody>
      </p:sp>
    </p:spTree>
    <p:extLst>
      <p:ext uri="{BB962C8B-B14F-4D97-AF65-F5344CB8AC3E}">
        <p14:creationId xmlns:p14="http://schemas.microsoft.com/office/powerpoint/2010/main" val="1432668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24CF-8B56-63A7-9060-1D929EE9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 Models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4A740-C430-B8B0-31EF-7F3B0CA80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997" y="1690688"/>
            <a:ext cx="4958005" cy="468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86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24CF-8B56-63A7-9060-1D929EE9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Process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AE13C-14F6-F418-A037-A9EA75487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GCM is a cognitive process model.</a:t>
            </a:r>
          </a:p>
          <a:p>
            <a:r>
              <a:rPr lang="en-US" dirty="0"/>
              <a:t>Doesn’t just describe data</a:t>
            </a:r>
          </a:p>
          <a:p>
            <a:r>
              <a:rPr lang="en-US" dirty="0"/>
              <a:t>Makes theoretical claims about how stimuli are perceived (Shephard, 1987)</a:t>
            </a:r>
          </a:p>
          <a:p>
            <a:pPr lvl="1"/>
            <a:r>
              <a:rPr lang="en-US" dirty="0"/>
              <a:t>Claims that categorization is an exemplar process – not a prototype of rule-based process.</a:t>
            </a:r>
          </a:p>
          <a:p>
            <a:pPr lvl="1"/>
            <a:r>
              <a:rPr lang="en-US" dirty="0"/>
              <a:t>Claims that people can selectively attend to one dimension.</a:t>
            </a:r>
          </a:p>
          <a:p>
            <a:pPr lvl="1"/>
            <a:r>
              <a:rPr lang="en-US" dirty="0"/>
              <a:t>Also claims that people use summed similarity, rather than average similarity.  </a:t>
            </a:r>
          </a:p>
        </p:txBody>
      </p:sp>
    </p:spTree>
    <p:extLst>
      <p:ext uri="{BB962C8B-B14F-4D97-AF65-F5344CB8AC3E}">
        <p14:creationId xmlns:p14="http://schemas.microsoft.com/office/powerpoint/2010/main" val="794053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24CF-8B56-63A7-9060-1D929EE9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Problems: Scope and Falsifiability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AE13C-14F6-F418-A037-A9EA75487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78552" cy="4351338"/>
          </a:xfrm>
        </p:spPr>
        <p:txBody>
          <a:bodyPr/>
          <a:lstStyle/>
          <a:p>
            <a:r>
              <a:rPr lang="en-US" dirty="0"/>
              <a:t>A model should have just the right scope</a:t>
            </a:r>
          </a:p>
          <a:p>
            <a:pPr lvl="1"/>
            <a:r>
              <a:rPr lang="en-US" dirty="0"/>
              <a:t>Can predict the pattern of the data</a:t>
            </a:r>
          </a:p>
          <a:p>
            <a:pPr lvl="1"/>
            <a:r>
              <a:rPr lang="en-US" dirty="0"/>
              <a:t>But, cannot predict every pattern.</a:t>
            </a:r>
          </a:p>
          <a:p>
            <a:r>
              <a:rPr lang="en-US" dirty="0"/>
              <a:t>Particularly true for cognitive process models.</a:t>
            </a:r>
          </a:p>
          <a:p>
            <a:r>
              <a:rPr lang="en-US" dirty="0"/>
              <a:t>Models need to be falsifiable, or testable.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A1F76B-9ABC-7745-2D05-B8CCBD334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250" y="1696244"/>
            <a:ext cx="53340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80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24CF-8B56-63A7-9060-1D929EE9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 a “Cognitive Aid” for the Scientist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AE13C-14F6-F418-A037-A9EA75487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Models help us communicate in specific ways</a:t>
            </a:r>
          </a:p>
          <a:p>
            <a:r>
              <a:rPr lang="en-US" dirty="0"/>
              <a:t>“Similarity” or “activation” or “selective attention” can mean different things if only words are used.</a:t>
            </a:r>
          </a:p>
          <a:p>
            <a:r>
              <a:rPr lang="en-US" dirty="0"/>
              <a:t>A model gives us precise operational definitions.  </a:t>
            </a:r>
          </a:p>
          <a:p>
            <a:r>
              <a:rPr lang="en-US" dirty="0"/>
              <a:t>Models can also be used to make specific predictions</a:t>
            </a:r>
          </a:p>
          <a:p>
            <a:r>
              <a:rPr lang="en-US" dirty="0"/>
              <a:t>Using models as a tool can help us go beyond mere verbal theorizing, which is less precise.  </a:t>
            </a:r>
          </a:p>
        </p:txBody>
      </p:sp>
    </p:spTree>
    <p:extLst>
      <p:ext uri="{BB962C8B-B14F-4D97-AF65-F5344CB8AC3E}">
        <p14:creationId xmlns:p14="http://schemas.microsoft.com/office/powerpoint/2010/main" val="304599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84635-7954-F490-AFE2-AD8C352A1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Homework for Chapter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2CC00-8FB6-FDD9-EB29-F199F98D8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be examining how the exemplar model makes predictions about how likely it is each stimulus will be correctly classified.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95EE1-8ECC-011E-BAC9-51D51AE8C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99" y="2751010"/>
            <a:ext cx="5429250" cy="3952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2FD4E6-DAFC-CE3E-FD8F-44EC7ED7C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944" y="2751010"/>
            <a:ext cx="4525756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74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0CA71-7EB0-1355-4206-6F1234BF9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 Data Sets and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C2906-B83B-49F0-5232-606355FD2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94560" cy="4667250"/>
          </a:xfrm>
        </p:spPr>
        <p:txBody>
          <a:bodyPr>
            <a:normAutofit/>
          </a:bodyPr>
          <a:lstStyle/>
          <a:p>
            <a:r>
              <a:rPr lang="en-US" dirty="0" err="1"/>
              <a:t>BasicRLModels_SGT</a:t>
            </a:r>
            <a:r>
              <a:rPr lang="en-US" dirty="0"/>
              <a:t> – Fits many models for tasks like the IGT and SGT – fit to Don et al., 2022 </a:t>
            </a:r>
            <a:r>
              <a:rPr lang="en-US" i="1" dirty="0"/>
              <a:t>NBA</a:t>
            </a:r>
            <a:r>
              <a:rPr lang="en-US" dirty="0"/>
              <a:t> data</a:t>
            </a:r>
          </a:p>
          <a:p>
            <a:r>
              <a:rPr lang="en-US" dirty="0"/>
              <a:t>Byrne_etal2020 – Fits Basic two choice RL models – also uses regressors in multilevel models</a:t>
            </a:r>
          </a:p>
          <a:p>
            <a:r>
              <a:rPr lang="en-US" dirty="0"/>
              <a:t>Cornwall et al., 2022 – Fits and simulates ALCOVE, connectionist model of category learning</a:t>
            </a:r>
          </a:p>
          <a:p>
            <a:r>
              <a:rPr lang="en-US" dirty="0"/>
              <a:t>Don et al., 2019 – Fits models to the ABCD task used to test predictions of Delta vs. Decay RL models</a:t>
            </a:r>
          </a:p>
          <a:p>
            <a:r>
              <a:rPr lang="en-US" dirty="0"/>
              <a:t>Don &amp; Worthy – 2022 – follow-up to 2019 Don et al. paper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E40249-3149-69B6-4572-E5B333B15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760" y="1606486"/>
            <a:ext cx="292417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83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684</Words>
  <Application>Microsoft Office PowerPoint</Application>
  <PresentationFormat>Widescreen</PresentationFormat>
  <Paragraphs>70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Computational Modeling of Cognition and Behavior</vt:lpstr>
      <vt:lpstr>Models in Theories and Science</vt:lpstr>
      <vt:lpstr>Quantitative Modeling in Cognition</vt:lpstr>
      <vt:lpstr>Quantitative Modeling in Cognition</vt:lpstr>
      <vt:lpstr>Quantitative Modeling in Cognition</vt:lpstr>
      <vt:lpstr>Quantitative Modeling in Cognition</vt:lpstr>
      <vt:lpstr>Quantitative Modeling in Cognition</vt:lpstr>
      <vt:lpstr>Quantitative Modeling in Cognition</vt:lpstr>
      <vt:lpstr>Quantitative Modeling in Cognition</vt:lpstr>
      <vt:lpstr>Descriptive Models</vt:lpstr>
      <vt:lpstr>Descriptive Models</vt:lpstr>
      <vt:lpstr>Cognitive Process Models</vt:lpstr>
      <vt:lpstr>Potential Problems: Scope and Falsifiability</vt:lpstr>
      <vt:lpstr>Modeling as a “Cognitive Aid” for the Scientist</vt:lpstr>
      <vt:lpstr>Homework for Chapter 1</vt:lpstr>
      <vt:lpstr>Model Data Sets and Code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Modeling of Cognition and Behavior</dc:title>
  <dc:creator>Darrell Worthy</dc:creator>
  <cp:lastModifiedBy>Darrell Worthy</cp:lastModifiedBy>
  <cp:revision>7</cp:revision>
  <dcterms:created xsi:type="dcterms:W3CDTF">2023-02-27T22:09:48Z</dcterms:created>
  <dcterms:modified xsi:type="dcterms:W3CDTF">2023-08-30T15:36:25Z</dcterms:modified>
</cp:coreProperties>
</file>