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D6C16-5FB5-4641-BAB1-0786A0ED2AF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DC76-8A97-4037-9D86-BAAA070C7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9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D6C16-5FB5-4641-BAB1-0786A0ED2AF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DC76-8A97-4037-9D86-BAAA070C7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89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D6C16-5FB5-4641-BAB1-0786A0ED2AF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DC76-8A97-4037-9D86-BAAA070C7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813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D6C16-5FB5-4641-BAB1-0786A0ED2AF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DC76-8A97-4037-9D86-BAAA070C7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70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D6C16-5FB5-4641-BAB1-0786A0ED2AF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DC76-8A97-4037-9D86-BAAA070C7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07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D6C16-5FB5-4641-BAB1-0786A0ED2AF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DC76-8A97-4037-9D86-BAAA070C7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2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D6C16-5FB5-4641-BAB1-0786A0ED2AF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DC76-8A97-4037-9D86-BAAA070C7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123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D6C16-5FB5-4641-BAB1-0786A0ED2AF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DC76-8A97-4037-9D86-BAAA070C7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81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D6C16-5FB5-4641-BAB1-0786A0ED2AF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DC76-8A97-4037-9D86-BAAA070C7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64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D6C16-5FB5-4641-BAB1-0786A0ED2AF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DC76-8A97-4037-9D86-BAAA070C7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827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D6C16-5FB5-4641-BAB1-0786A0ED2AF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3DC76-8A97-4037-9D86-BAAA070C7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223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D6C16-5FB5-4641-BAB1-0786A0ED2AF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3DC76-8A97-4037-9D86-BAAA070C7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26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tudio.com/products/rstudio/download2/" TargetMode="External"/><Relationship Id="rId2" Type="http://schemas.openxmlformats.org/officeDocument/2006/relationships/hyperlink" Target="https://cran.rstudio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ourceforge.net/projects/mcmc-jags/?source=typ_redirec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stan-dev/rstan/wiki/RStan-Getting-Started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Doing Bayesian Data Analysis with R and JAGS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Examples from </a:t>
            </a:r>
            <a:r>
              <a:rPr lang="en-US" dirty="0" err="1" smtClean="0"/>
              <a:t>Kruschke</a:t>
            </a:r>
            <a:r>
              <a:rPr lang="en-US" dirty="0" smtClean="0"/>
              <a:t> text</a:t>
            </a:r>
          </a:p>
          <a:p>
            <a:r>
              <a:rPr lang="en-US" dirty="0" smtClean="0"/>
              <a:t>Darrell A. Worthy</a:t>
            </a:r>
          </a:p>
          <a:p>
            <a:r>
              <a:rPr lang="en-US" i="1" dirty="0" smtClean="0"/>
              <a:t>Texas A&amp;M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165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Download the latest version of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tutorial was written with R version 3.4.</a:t>
            </a:r>
          </a:p>
          <a:p>
            <a:r>
              <a:rPr lang="en-US" dirty="0" smtClean="0"/>
              <a:t>You can download it here </a:t>
            </a:r>
            <a:r>
              <a:rPr lang="en-US" dirty="0" smtClean="0">
                <a:hlinkClick r:id="rId2"/>
              </a:rPr>
              <a:t>https://cran.rstudio.com/</a:t>
            </a:r>
            <a:endParaRPr lang="en-US" dirty="0" smtClean="0"/>
          </a:p>
          <a:p>
            <a:r>
              <a:rPr lang="en-US" dirty="0" smtClean="0"/>
              <a:t>Also download the latest version of </a:t>
            </a:r>
            <a:r>
              <a:rPr lang="en-US" dirty="0" err="1" smtClean="0"/>
              <a:t>Rstudio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https://www.rstudio.com/products/rstudio/download2/</a:t>
            </a:r>
            <a:endParaRPr lang="en-US" dirty="0" smtClean="0"/>
          </a:p>
          <a:p>
            <a:r>
              <a:rPr lang="en-US" dirty="0" smtClean="0"/>
              <a:t>Download JAGS at: </a:t>
            </a:r>
            <a:r>
              <a:rPr lang="en-US" dirty="0" smtClean="0">
                <a:hlinkClick r:id="rId4"/>
              </a:rPr>
              <a:t>https://sourceforge.net/projects/mcmc-jags/?source=typ_redirect</a:t>
            </a:r>
            <a:endParaRPr lang="en-US" dirty="0" smtClean="0"/>
          </a:p>
          <a:p>
            <a:r>
              <a:rPr lang="en-US" dirty="0" smtClean="0"/>
              <a:t>Once JAGS is installed, invoke </a:t>
            </a:r>
            <a:r>
              <a:rPr lang="en-US" dirty="0" err="1" smtClean="0"/>
              <a:t>Rstudio</a:t>
            </a:r>
            <a:r>
              <a:rPr lang="en-US" dirty="0" smtClean="0"/>
              <a:t>, and on the command line type: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install.packages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rjags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”) </a:t>
            </a:r>
            <a:r>
              <a:rPr lang="en-US" dirty="0" smtClean="0">
                <a:cs typeface="Courier New" panose="02070309020205020404" pitchFamily="49" charset="0"/>
              </a:rPr>
              <a:t>and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install.packages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runjags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”)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2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Setting default working directory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17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This is optional but I will set the default working directory as the folder DBDA2EPrograms folder, since that is what we will be working on.</a:t>
            </a:r>
          </a:p>
          <a:p>
            <a:pPr lvl="1"/>
            <a:r>
              <a:rPr lang="en-US" dirty="0" smtClean="0"/>
              <a:t>The other option is to use the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setwd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>
                <a:cs typeface="Courier New" panose="02070309020205020404" pitchFamily="49" charset="0"/>
              </a:rPr>
              <a:t> function</a:t>
            </a:r>
            <a:endParaRPr lang="en-US" dirty="0" smtClean="0"/>
          </a:p>
          <a:p>
            <a:r>
              <a:rPr lang="en-US" dirty="0" smtClean="0"/>
              <a:t>Click on Tools, then Global Options, then under Default Working Directory.</a:t>
            </a:r>
          </a:p>
          <a:p>
            <a:r>
              <a:rPr lang="en-US" dirty="0" smtClean="0"/>
              <a:t>Click Browse and navigate to the DBDA2EPrograms, click Select Folder and then Apply.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25" y="4371902"/>
            <a:ext cx="4129086" cy="248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7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Kruschke</a:t>
            </a:r>
            <a:r>
              <a:rPr lang="en-US" dirty="0" smtClean="0"/>
              <a:t> uses JAGS and Stan to do much of the same analyses.</a:t>
            </a:r>
          </a:p>
          <a:p>
            <a:r>
              <a:rPr lang="en-US" dirty="0" smtClean="0"/>
              <a:t>Due to the short nature of this course and Stan’s somewhat intensive installation process I will just be showing a few examples using JAGS.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Stan is the most cutting edge MCMC interface with </a:t>
            </a:r>
            <a:r>
              <a:rPr lang="en-US" dirty="0" err="1" smtClean="0">
                <a:cs typeface="Courier New" panose="02070309020205020404" pitchFamily="49" charset="0"/>
              </a:rPr>
              <a:t>RStan</a:t>
            </a:r>
            <a:r>
              <a:rPr lang="en-US" dirty="0" smtClean="0">
                <a:cs typeface="Courier New" panose="02070309020205020404" pitchFamily="49" charset="0"/>
              </a:rPr>
              <a:t> devoted to interfacing with Stan and </a:t>
            </a:r>
            <a:r>
              <a:rPr lang="en-US" dirty="0" err="1" smtClean="0">
                <a:cs typeface="Courier New" panose="02070309020205020404" pitchFamily="49" charset="0"/>
              </a:rPr>
              <a:t>Rstanarm</a:t>
            </a:r>
            <a:r>
              <a:rPr lang="en-US" dirty="0" smtClean="0">
                <a:cs typeface="Courier New" panose="02070309020205020404" pitchFamily="49" charset="0"/>
              </a:rPr>
              <a:t> devoted to taking many common R commands such as lm or </a:t>
            </a:r>
            <a:r>
              <a:rPr lang="en-US" dirty="0" err="1" smtClean="0">
                <a:cs typeface="Courier New" panose="02070309020205020404" pitchFamily="49" charset="0"/>
              </a:rPr>
              <a:t>glm</a:t>
            </a:r>
            <a:r>
              <a:rPr lang="en-US" dirty="0" smtClean="0">
                <a:cs typeface="Courier New" panose="02070309020205020404" pitchFamily="49" charset="0"/>
              </a:rPr>
              <a:t> and translating them into Bayesian analyses.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To download </a:t>
            </a:r>
            <a:r>
              <a:rPr lang="en-US" dirty="0" err="1" smtClean="0">
                <a:cs typeface="Courier New" panose="02070309020205020404" pitchFamily="49" charset="0"/>
              </a:rPr>
              <a:t>Rstan</a:t>
            </a:r>
            <a:r>
              <a:rPr lang="en-US" dirty="0" smtClean="0">
                <a:cs typeface="Courier New" panose="02070309020205020404" pitchFamily="49" charset="0"/>
              </a:rPr>
              <a:t> go to: </a:t>
            </a:r>
            <a:r>
              <a:rPr lang="en-US" dirty="0" smtClean="0">
                <a:cs typeface="Courier New" panose="02070309020205020404" pitchFamily="49" charset="0"/>
                <a:hlinkClick r:id="rId2"/>
              </a:rPr>
              <a:t>https://github.com/stan-dev/rstan/wiki/RStan-Getting-Started</a:t>
            </a:r>
            <a:r>
              <a:rPr lang="en-US" dirty="0" smtClean="0">
                <a:cs typeface="Courier New" panose="02070309020205020404" pitchFamily="49" charset="0"/>
              </a:rPr>
              <a:t>.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You can then use </a:t>
            </a:r>
            <a:r>
              <a:rPr lang="en-US" dirty="0" err="1" smtClean="0">
                <a:cs typeface="Courier New" panose="02070309020205020404" pitchFamily="49" charset="0"/>
              </a:rPr>
              <a:t>Kruschke’s</a:t>
            </a:r>
            <a:r>
              <a:rPr lang="en-US" dirty="0" smtClean="0">
                <a:cs typeface="Courier New" panose="02070309020205020404" pitchFamily="49" charset="0"/>
              </a:rPr>
              <a:t> Stan code along with the JAGS code.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077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 used JASP to analyze the Worthy, Byrne, &amp; Fields (2014) data on worry predicting decision-making behavior more than anxiety and mood.</a:t>
            </a:r>
          </a:p>
          <a:p>
            <a:r>
              <a:rPr lang="en-US" dirty="0" smtClean="0"/>
              <a:t>One thing we did not get from JASP were regression coefficients.</a:t>
            </a:r>
          </a:p>
          <a:p>
            <a:r>
              <a:rPr lang="en-US" dirty="0" smtClean="0"/>
              <a:t>We might like to report these and want to do so without having to use point estimates from OLS analysis.</a:t>
            </a:r>
          </a:p>
          <a:p>
            <a:r>
              <a:rPr lang="en-US" dirty="0" smtClean="0"/>
              <a:t>JASP allows us to test hypotheses and we got clear evidence that worry was the biggest and only predictor.</a:t>
            </a:r>
          </a:p>
          <a:p>
            <a:r>
              <a:rPr lang="en-US" dirty="0" smtClean="0"/>
              <a:t>However, if we have more applied goals we might want to examine the posterior distributions for our Regression coefficients.</a:t>
            </a:r>
          </a:p>
          <a:p>
            <a:r>
              <a:rPr lang="en-US" dirty="0" smtClean="0"/>
              <a:t>JASP also did not directly tell us R</a:t>
            </a:r>
            <a:r>
              <a:rPr lang="en-US" baseline="30000" dirty="0" smtClean="0"/>
              <a:t>2</a:t>
            </a:r>
            <a:r>
              <a:rPr lang="en-US" dirty="0" smtClean="0"/>
              <a:t> values, and these analyses will give us something similar.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98625"/>
          </a:xfrm>
        </p:spPr>
        <p:txBody>
          <a:bodyPr/>
          <a:lstStyle/>
          <a:p>
            <a:r>
              <a:rPr lang="en-US" dirty="0" smtClean="0"/>
              <a:t>Type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getwd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It should indicate that you are in the DBDA2Eprograms folder.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If not the use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setwd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 smtClean="0">
                <a:cs typeface="Courier New" panose="02070309020205020404" pitchFamily="49" charset="0"/>
              </a:rPr>
              <a:t> to switch to the correct wd.</a:t>
            </a:r>
            <a:endParaRPr lang="en-US" dirty="0"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659187"/>
            <a:ext cx="523875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8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Chapter 18 of the </a:t>
            </a:r>
            <a:r>
              <a:rPr lang="en-US" dirty="0" err="1" smtClean="0"/>
              <a:t>Kruschke</a:t>
            </a:r>
            <a:r>
              <a:rPr lang="en-US" dirty="0" smtClean="0"/>
              <a:t> text there is an example on multiple regression using two predictors.  </a:t>
            </a:r>
          </a:p>
          <a:p>
            <a:r>
              <a:rPr lang="en-US" dirty="0" smtClean="0"/>
              <a:t>The data come from </a:t>
            </a:r>
            <a:r>
              <a:rPr lang="en-US" dirty="0" err="1" smtClean="0"/>
              <a:t>Guber</a:t>
            </a:r>
            <a:r>
              <a:rPr lang="en-US" dirty="0" smtClean="0"/>
              <a:t> 1999; the DV is the average total SAT score per state, the predictors are amount spent per pupil on SAT instruction, and the % of students taking the test.</a:t>
            </a:r>
          </a:p>
          <a:p>
            <a:r>
              <a:rPr lang="en-US" dirty="0" smtClean="0"/>
              <a:t>Amount spent is negatively correlated with SAT scores, but this is because amount spent is correlated with % of students taking the test.</a:t>
            </a:r>
          </a:p>
          <a:p>
            <a:pPr lvl="1"/>
            <a:r>
              <a:rPr lang="en-US" dirty="0" smtClean="0"/>
              <a:t>This negative correlation for amount spent might lead some people to argue against public spending for education.  </a:t>
            </a:r>
          </a:p>
          <a:p>
            <a:r>
              <a:rPr lang="en-US" dirty="0" smtClean="0"/>
              <a:t>As more mediocre students are encouraged to take the SAT scores drop, therefore the % of students taking the test could be the underlying cause.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04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08050"/>
          </a:xfrm>
        </p:spPr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RStudio</a:t>
            </a:r>
            <a:r>
              <a:rPr lang="en-US" dirty="0" smtClean="0"/>
              <a:t> click on the open file icon in the top left and open </a:t>
            </a:r>
            <a:r>
              <a:rPr lang="en-US" dirty="0" smtClean="0"/>
              <a:t>Jags-</a:t>
            </a:r>
            <a:r>
              <a:rPr lang="en-US" dirty="0" err="1" smtClean="0"/>
              <a:t>Ymet</a:t>
            </a:r>
            <a:r>
              <a:rPr lang="en-US" dirty="0" smtClean="0"/>
              <a:t>-</a:t>
            </a:r>
            <a:r>
              <a:rPr lang="en-US" dirty="0" err="1" smtClean="0"/>
              <a:t>XmetMulti-Mrobust-Example.R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50" y="2733675"/>
            <a:ext cx="4105275" cy="220259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62000" y="5197474"/>
            <a:ext cx="10515600" cy="14890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These scripts that end in Example can be used to conduct similar analyses.</a:t>
            </a:r>
          </a:p>
          <a:p>
            <a:r>
              <a:rPr lang="en-US" dirty="0" smtClean="0"/>
              <a:t>Lines 9 and 10 list the filenames and variables.</a:t>
            </a:r>
          </a:p>
          <a:p>
            <a:r>
              <a:rPr lang="en-US" dirty="0" smtClean="0"/>
              <a:t>You can resave this R file and type in your file and variable names here to run your own multiple regression.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7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65150"/>
          </a:xfrm>
        </p:spPr>
        <p:txBody>
          <a:bodyPr/>
          <a:lstStyle/>
          <a:p>
            <a:r>
              <a:rPr lang="en-US" dirty="0" smtClean="0"/>
              <a:t>Now click on the file editor window and press </a:t>
            </a:r>
            <a:r>
              <a:rPr lang="en-US" dirty="0" err="1" smtClean="0"/>
              <a:t>Ctrl+A</a:t>
            </a:r>
            <a:r>
              <a:rPr lang="en-US" dirty="0" smtClean="0"/>
              <a:t> to highlight all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75" y="2281767"/>
            <a:ext cx="4166009" cy="222877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4835525"/>
            <a:ext cx="10515600" cy="565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Once it is highlighted press </a:t>
            </a:r>
            <a:r>
              <a:rPr lang="en-US" dirty="0" err="1" smtClean="0"/>
              <a:t>Ctrl+R</a:t>
            </a:r>
            <a:r>
              <a:rPr lang="en-US" dirty="0" smtClean="0"/>
              <a:t> to run the file.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95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93725"/>
          </a:xfrm>
        </p:spPr>
        <p:txBody>
          <a:bodyPr/>
          <a:lstStyle/>
          <a:p>
            <a:r>
              <a:rPr lang="en-US" dirty="0" smtClean="0"/>
              <a:t>You should see it tell you what it’s doing during the run.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637" y="2554287"/>
            <a:ext cx="8220075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65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32000"/>
          </a:xfrm>
        </p:spPr>
        <p:txBody>
          <a:bodyPr>
            <a:normAutofit/>
          </a:bodyPr>
          <a:lstStyle/>
          <a:p>
            <a:r>
              <a:rPr lang="en-US" dirty="0" smtClean="0"/>
              <a:t>If it runs successfully then you should see about 13 R Graphics windows showing various things.  </a:t>
            </a:r>
          </a:p>
          <a:p>
            <a:r>
              <a:rPr lang="en-US" dirty="0" smtClean="0"/>
              <a:t>The top most (Device 13 if no graphics windows were open), shows standardized regression coefficients and R</a:t>
            </a:r>
            <a:r>
              <a:rPr lang="en-US" baseline="30000" dirty="0" smtClean="0"/>
              <a:t>2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924" y="3744686"/>
            <a:ext cx="4448175" cy="254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4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191633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next plot (12) will show the unstandardized coefficients.</a:t>
            </a:r>
          </a:p>
          <a:p>
            <a:r>
              <a:rPr lang="en-US" dirty="0" smtClean="0"/>
              <a:t>From this and the previous plot we could get the 95% HDI (with plots) for our regression coefficients.</a:t>
            </a:r>
          </a:p>
          <a:p>
            <a:r>
              <a:rPr lang="en-US" dirty="0" smtClean="0"/>
              <a:t>Scale and Normality refer to the likelihood function used and are of less interest to us; a Bayesian analogue of R</a:t>
            </a:r>
            <a:r>
              <a:rPr lang="en-US" baseline="30000" dirty="0" smtClean="0"/>
              <a:t>2</a:t>
            </a:r>
            <a:r>
              <a:rPr lang="en-US" dirty="0" smtClean="0"/>
              <a:t> can also be reported.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900" y="3741964"/>
            <a:ext cx="5219700" cy="298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4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1116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Device 11 will show pairwise plots of credible parameter values from the MCMC chain (not scatterplots).</a:t>
            </a:r>
          </a:p>
          <a:p>
            <a:r>
              <a:rPr lang="en-US" dirty="0" smtClean="0"/>
              <a:t>We can see that Spend and </a:t>
            </a:r>
            <a:r>
              <a:rPr lang="en-US" dirty="0" err="1" smtClean="0"/>
              <a:t>PrcntTake</a:t>
            </a:r>
            <a:r>
              <a:rPr lang="en-US" dirty="0" smtClean="0"/>
              <a:t> trade off. </a:t>
            </a:r>
          </a:p>
          <a:p>
            <a:r>
              <a:rPr lang="en-US" dirty="0" smtClean="0"/>
              <a:t>Note that these are not scatterplots, but correlations from MCMC sampling.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4" y="3937298"/>
            <a:ext cx="2760009" cy="276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9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27275"/>
          </a:xfrm>
        </p:spPr>
        <p:txBody>
          <a:bodyPr/>
          <a:lstStyle/>
          <a:p>
            <a:r>
              <a:rPr lang="en-US" dirty="0" smtClean="0"/>
              <a:t>The remaining plots will show MCMC diagnostics for each parameter value.</a:t>
            </a:r>
          </a:p>
          <a:p>
            <a:r>
              <a:rPr lang="en-US" dirty="0" smtClean="0"/>
              <a:t>The top left panel shows the random walk after the burn-in period.</a:t>
            </a:r>
          </a:p>
          <a:p>
            <a:r>
              <a:rPr lang="en-US" dirty="0" smtClean="0"/>
              <a:t>These parameter estimates should converge to random walks around a modal value (the chain should not be all over the place).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962" y="4152900"/>
            <a:ext cx="3648075" cy="260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2727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top right and bottom left plots should asymptote as they do in this example.</a:t>
            </a:r>
          </a:p>
          <a:p>
            <a:r>
              <a:rPr lang="en-US" dirty="0" smtClean="0"/>
              <a:t>ESS means effective sample size and larger is better.</a:t>
            </a:r>
          </a:p>
          <a:p>
            <a:r>
              <a:rPr lang="en-US" dirty="0" smtClean="0"/>
              <a:t>The bottom right shows a posterior predictive check where the posterior distribution is shown with simulated values superimposed by the dashed line; these lines should be close to each other.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962" y="4152900"/>
            <a:ext cx="3648075" cy="260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3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These high level scripts that end in Example can be modified to run your data.  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Rstudio</a:t>
            </a:r>
            <a:r>
              <a:rPr lang="en-US" dirty="0" smtClean="0"/>
              <a:t> open Jags-Ymet-XMetMulti-Robust-WorthyByrneFields2014.R</a:t>
            </a:r>
          </a:p>
          <a:p>
            <a:r>
              <a:rPr lang="en-US" dirty="0" smtClean="0"/>
              <a:t>I made this file by saving Jags-</a:t>
            </a:r>
            <a:r>
              <a:rPr lang="en-US" dirty="0" err="1" smtClean="0"/>
              <a:t>Ymet</a:t>
            </a:r>
            <a:r>
              <a:rPr lang="en-US" dirty="0" smtClean="0"/>
              <a:t>-</a:t>
            </a:r>
            <a:r>
              <a:rPr lang="en-US" dirty="0" err="1" smtClean="0"/>
              <a:t>XmetMulti</a:t>
            </a:r>
            <a:r>
              <a:rPr lang="en-US" dirty="0" smtClean="0"/>
              <a:t>-Robust-</a:t>
            </a:r>
            <a:r>
              <a:rPr lang="en-US" dirty="0" err="1" smtClean="0"/>
              <a:t>Example.R</a:t>
            </a:r>
            <a:r>
              <a:rPr lang="en-US" dirty="0" smtClean="0"/>
              <a:t> with a different name that included my data.</a:t>
            </a:r>
          </a:p>
          <a:p>
            <a:r>
              <a:rPr lang="en-US" dirty="0" smtClean="0"/>
              <a:t>I then modified the data file and variable names and saved.</a:t>
            </a:r>
          </a:p>
          <a:p>
            <a:pPr lvl="1"/>
            <a:r>
              <a:rPr lang="en-US" dirty="0" smtClean="0"/>
              <a:t>(in computer programming it’s usually faster to start from an existing file than from scratch).</a:t>
            </a:r>
          </a:p>
          <a:p>
            <a:r>
              <a:rPr lang="en-US" dirty="0" smtClean="0"/>
              <a:t>Note that your variable names in your .csv file cannot have any spaces.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08025"/>
          </a:xfrm>
        </p:spPr>
        <p:txBody>
          <a:bodyPr/>
          <a:lstStyle/>
          <a:p>
            <a:r>
              <a:rPr lang="en-US" dirty="0" smtClean="0"/>
              <a:t>Let’s compare the old file with the one I have resaved.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6" y="2409826"/>
            <a:ext cx="5524500" cy="19785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576" y="2409826"/>
            <a:ext cx="6353521" cy="1978578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704850" y="4753529"/>
            <a:ext cx="10515600" cy="174252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 line 9 you can see I changed the data file name (make sure your data is in the working directory so it can call the file).</a:t>
            </a:r>
          </a:p>
          <a:p>
            <a:r>
              <a:rPr lang="en-US" dirty="0" smtClean="0"/>
              <a:t>On line 10 I have changed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yname</a:t>
            </a:r>
            <a:r>
              <a:rPr lang="en-US" dirty="0" smtClean="0"/>
              <a:t> and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xname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cs typeface="Courier New" panose="02070309020205020404" pitchFamily="49" charset="0"/>
              </a:rPr>
              <a:t>(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en-US" dirty="0" smtClean="0">
                <a:cs typeface="Courier New" panose="02070309020205020404" pitchFamily="49" charset="0"/>
              </a:rPr>
              <a:t>means combine)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cs typeface="Courier New" panose="02070309020205020404" pitchFamily="49" charset="0"/>
              </a:rPr>
              <a:t>On line 11 I have changed the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fileNameRoot</a:t>
            </a:r>
            <a:r>
              <a:rPr lang="en-US" dirty="0" smtClean="0">
                <a:cs typeface="Courier New" panose="02070309020205020404" pitchFamily="49" charset="0"/>
              </a:rPr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20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79650"/>
          </a:xfrm>
        </p:spPr>
        <p:txBody>
          <a:bodyPr/>
          <a:lstStyle/>
          <a:p>
            <a:r>
              <a:rPr lang="en-US" dirty="0" smtClean="0"/>
              <a:t>Now let’s press CTRL+A and CTRL+R to see if we can run the analyses on this data set.</a:t>
            </a:r>
          </a:p>
          <a:p>
            <a:r>
              <a:rPr lang="en-US" dirty="0" smtClean="0"/>
              <a:t>You should get about 19 R Graphics device windows this time.</a:t>
            </a:r>
          </a:p>
          <a:p>
            <a:r>
              <a:rPr lang="en-US" dirty="0" smtClean="0"/>
              <a:t>You can see the standardized coefficients; how many parameters have 95% HDIs well away from zero?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4" y="4105275"/>
            <a:ext cx="4772025" cy="25919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983" y="4105275"/>
            <a:ext cx="4598592" cy="262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67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 highly recommend the </a:t>
            </a:r>
            <a:r>
              <a:rPr lang="en-US" dirty="0" err="1" smtClean="0"/>
              <a:t>Kruschke</a:t>
            </a:r>
            <a:r>
              <a:rPr lang="en-US" dirty="0" smtClean="0"/>
              <a:t> text if you think you would like to start conducting Bayesian data analyses.  </a:t>
            </a:r>
          </a:p>
          <a:p>
            <a:r>
              <a:rPr lang="en-US" dirty="0" smtClean="0"/>
              <a:t>Chapters 16-24 cover examples using different types of data that cover all the analyses you have learned about in ANOVA and Regression courses as well as some more advanced topics.</a:t>
            </a:r>
          </a:p>
          <a:p>
            <a:r>
              <a:rPr lang="en-US" dirty="0" smtClean="0"/>
              <a:t>My recommended practice is to report Bayes factors using JASP as alternatives to NHST.</a:t>
            </a:r>
          </a:p>
          <a:p>
            <a:r>
              <a:rPr lang="en-US" dirty="0" smtClean="0"/>
              <a:t>Use R and Jags (or Stan) to provide additional data on particular parameter estimates that are not currently available with JASP.</a:t>
            </a:r>
          </a:p>
          <a:p>
            <a:r>
              <a:rPr lang="en-US" dirty="0" smtClean="0"/>
              <a:t>We’ve seen how easy it is to use R and JAGS, and it’s worth a little extra analysis for a paper that will be in the published literature forever.</a:t>
            </a:r>
          </a:p>
          <a:p>
            <a:r>
              <a:rPr lang="en-US" dirty="0" smtClean="0"/>
              <a:t>Arguably JAGS is more necessary for regression with metric predictors than for ANOVA since we do not normally use coefficients to describe main effects or interactions.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50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Regression using JAGS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Now it’s time to try some Bayesian data analysis on your own data!</a:t>
            </a:r>
          </a:p>
          <a:p>
            <a:r>
              <a:rPr lang="en-US" dirty="0" smtClean="0"/>
              <a:t>I recommend first analyzing them with JASP and then possibly trying to resave and modify the Jags example file that best fits your data.</a:t>
            </a:r>
          </a:p>
          <a:p>
            <a:r>
              <a:rPr lang="en-US" dirty="0" smtClean="0"/>
              <a:t>JAGS files start with specifying the scale of the </a:t>
            </a:r>
            <a:r>
              <a:rPr lang="en-US" i="1" dirty="0" smtClean="0"/>
              <a:t>y </a:t>
            </a:r>
            <a:r>
              <a:rPr lang="en-US" dirty="0" smtClean="0"/>
              <a:t>variable (</a:t>
            </a:r>
            <a:r>
              <a:rPr lang="en-US" dirty="0" err="1" smtClean="0"/>
              <a:t>binom</a:t>
            </a:r>
            <a:r>
              <a:rPr lang="en-US" dirty="0" smtClean="0"/>
              <a:t>, count, dich, met (metric), nom (nominal), ordinal).</a:t>
            </a:r>
          </a:p>
          <a:p>
            <a:r>
              <a:rPr lang="en-US" dirty="0" smtClean="0"/>
              <a:t>They then specify the scale of the </a:t>
            </a:r>
            <a:r>
              <a:rPr lang="en-US" i="1" dirty="0" smtClean="0"/>
              <a:t>x</a:t>
            </a:r>
            <a:r>
              <a:rPr lang="en-US" dirty="0" smtClean="0"/>
              <a:t> variable(s) and how many variables there are.</a:t>
            </a:r>
          </a:p>
          <a:p>
            <a:r>
              <a:rPr lang="en-US" dirty="0" smtClean="0"/>
              <a:t>The files ending in Example are the ones you want to use.</a:t>
            </a:r>
          </a:p>
          <a:p>
            <a:r>
              <a:rPr lang="en-US" dirty="0" smtClean="0"/>
              <a:t>If you run into problems first try to resolve it on your own as that will better help you learn than someone giving you the answer.</a:t>
            </a:r>
          </a:p>
        </p:txBody>
      </p:sp>
    </p:spTree>
    <p:extLst>
      <p:ext uri="{BB962C8B-B14F-4D97-AF65-F5344CB8AC3E}">
        <p14:creationId xmlns:p14="http://schemas.microsoft.com/office/powerpoint/2010/main" val="66402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4732</TotalTime>
  <Words>1382</Words>
  <Application>Microsoft Office PowerPoint</Application>
  <PresentationFormat>Widescreen</PresentationFormat>
  <Paragraphs>98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Office Theme</vt:lpstr>
      <vt:lpstr>Doing Bayesian Data Analysis with R and JAGS</vt:lpstr>
      <vt:lpstr>Download the latest version of R</vt:lpstr>
      <vt:lpstr>Setting default working directory in R</vt:lpstr>
      <vt:lpstr>Stan</vt:lpstr>
      <vt:lpstr>Regression using JAGS</vt:lpstr>
      <vt:lpstr>Regression using JAGS</vt:lpstr>
      <vt:lpstr>Regression using JAGS</vt:lpstr>
      <vt:lpstr>Regression using JAGS</vt:lpstr>
      <vt:lpstr>Regression using JAGS</vt:lpstr>
      <vt:lpstr>Regression using JAGS</vt:lpstr>
      <vt:lpstr>Regression using JAGS</vt:lpstr>
      <vt:lpstr>Regression using JAGS</vt:lpstr>
      <vt:lpstr>Regression using JAGS</vt:lpstr>
      <vt:lpstr>Regression using JAGS</vt:lpstr>
      <vt:lpstr>Regression using JAGS</vt:lpstr>
      <vt:lpstr>Regression using JAGS</vt:lpstr>
      <vt:lpstr>Regression using JAGS</vt:lpstr>
      <vt:lpstr>Regression using JAGS</vt:lpstr>
      <vt:lpstr>Summary</vt:lpstr>
      <vt:lpstr>Regression using JAGS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Bayesian Data Analysis with R, JAGS, and Stan</dc:title>
  <dc:creator>worthyadmin</dc:creator>
  <cp:lastModifiedBy>Worthy, Darrell A</cp:lastModifiedBy>
  <cp:revision>30</cp:revision>
  <dcterms:created xsi:type="dcterms:W3CDTF">2017-05-19T16:51:52Z</dcterms:created>
  <dcterms:modified xsi:type="dcterms:W3CDTF">2017-05-24T20:53:07Z</dcterms:modified>
</cp:coreProperties>
</file>