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8" d="100"/>
          <a:sy n="98" d="100"/>
        </p:scale>
        <p:origin x="90"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1B4CAD-7651-450F-819B-713793E18A8C}"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99935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1B4CAD-7651-450F-819B-713793E18A8C}"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2449408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1B4CAD-7651-450F-819B-713793E18A8C}"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210582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1B4CAD-7651-450F-819B-713793E18A8C}"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3822591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1B4CAD-7651-450F-819B-713793E18A8C}" type="datetimeFigureOut">
              <a:rPr lang="en-US" smtClean="0"/>
              <a:t>5/22/2017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4257608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1B4CAD-7651-450F-819B-713793E18A8C}" type="datetimeFigureOut">
              <a:rPr lang="en-US" smtClean="0"/>
              <a:t>5/22/2017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4551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B4CAD-7651-450F-819B-713793E18A8C}" type="datetimeFigureOut">
              <a:rPr lang="en-US" smtClean="0"/>
              <a:t>5/22/2017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1263053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1B4CAD-7651-450F-819B-713793E18A8C}"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144883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1B4CAD-7651-450F-819B-713793E18A8C}"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294772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1B4CAD-7651-450F-819B-713793E18A8C}"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130572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1B4CAD-7651-450F-819B-713793E18A8C}"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F49EA0-89BF-48E1-8A3B-112C14DF8EF5}" type="slidenum">
              <a:rPr lang="en-US" smtClean="0"/>
              <a:t>‹#›</a:t>
            </a:fld>
            <a:endParaRPr lang="en-US"/>
          </a:p>
        </p:txBody>
      </p:sp>
    </p:spTree>
    <p:extLst>
      <p:ext uri="{BB962C8B-B14F-4D97-AF65-F5344CB8AC3E}">
        <p14:creationId xmlns:p14="http://schemas.microsoft.com/office/powerpoint/2010/main" val="227988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B4CAD-7651-450F-819B-713793E18A8C}" type="datetimeFigureOut">
              <a:rPr lang="en-US" smtClean="0"/>
              <a:t>5/22/2017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49EA0-89BF-48E1-8A3B-112C14DF8EF5}" type="slidenum">
              <a:rPr lang="en-US" smtClean="0"/>
              <a:t>‹#›</a:t>
            </a:fld>
            <a:endParaRPr lang="en-US"/>
          </a:p>
        </p:txBody>
      </p:sp>
    </p:spTree>
    <p:extLst>
      <p:ext uri="{BB962C8B-B14F-4D97-AF65-F5344CB8AC3E}">
        <p14:creationId xmlns:p14="http://schemas.microsoft.com/office/powerpoint/2010/main" val="73288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Bayes’ Rule</a:t>
            </a:r>
            <a:endParaRPr lang="en-US" dirty="0"/>
          </a:p>
        </p:txBody>
      </p:sp>
      <p:sp>
        <p:nvSpPr>
          <p:cNvPr id="3" name="Subtitle 2"/>
          <p:cNvSpPr>
            <a:spLocks noGrp="1"/>
          </p:cNvSpPr>
          <p:nvPr>
            <p:ph type="subTitle" idx="1"/>
          </p:nvPr>
        </p:nvSpPr>
        <p:spPr/>
        <p:txBody>
          <a:bodyPr/>
          <a:lstStyle/>
          <a:p>
            <a:r>
              <a:rPr lang="en-US" dirty="0" smtClean="0"/>
              <a:t>Chapter 5 of </a:t>
            </a:r>
            <a:r>
              <a:rPr lang="en-US" dirty="0" err="1" smtClean="0"/>
              <a:t>Kruschke</a:t>
            </a:r>
            <a:r>
              <a:rPr lang="en-US" dirty="0" smtClean="0"/>
              <a:t> text</a:t>
            </a:r>
          </a:p>
          <a:p>
            <a:r>
              <a:rPr lang="en-US" dirty="0" smtClean="0"/>
              <a:t>Darrell A. Worthy</a:t>
            </a:r>
          </a:p>
          <a:p>
            <a:r>
              <a:rPr lang="en-US" i="1" dirty="0" smtClean="0"/>
              <a:t>Texas A&amp;M University</a:t>
            </a:r>
          </a:p>
          <a:p>
            <a:endParaRPr lang="en-US" dirty="0"/>
          </a:p>
        </p:txBody>
      </p:sp>
    </p:spTree>
    <p:extLst>
      <p:ext uri="{BB962C8B-B14F-4D97-AF65-F5344CB8AC3E}">
        <p14:creationId xmlns:p14="http://schemas.microsoft.com/office/powerpoint/2010/main" val="911881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Bayes’ rule</a:t>
            </a:r>
            <a:endParaRPr lang="en-US" dirty="0"/>
          </a:p>
        </p:txBody>
      </p:sp>
      <p:sp>
        <p:nvSpPr>
          <p:cNvPr id="3" name="Content Placeholder 2"/>
          <p:cNvSpPr>
            <a:spLocks noGrp="1"/>
          </p:cNvSpPr>
          <p:nvPr>
            <p:ph idx="1"/>
          </p:nvPr>
        </p:nvSpPr>
        <p:spPr/>
        <p:txBody>
          <a:bodyPr/>
          <a:lstStyle/>
          <a:p>
            <a:r>
              <a:rPr lang="en-US" dirty="0" smtClean="0"/>
              <a:t>On a typical day at your location, what is the probability that it is cloudy?</a:t>
            </a:r>
          </a:p>
          <a:p>
            <a:r>
              <a:rPr lang="en-US" dirty="0" smtClean="0"/>
              <a:t>Suppose you are told it is raining, now what is the probability that it is cloudy?</a:t>
            </a:r>
          </a:p>
          <a:p>
            <a:r>
              <a:rPr lang="en-US" dirty="0" smtClean="0"/>
              <a:t>Notice that those probabilities are not equal, because we can be pretty sure that </a:t>
            </a:r>
            <a:r>
              <a:rPr lang="en-US" i="1" dirty="0" smtClean="0"/>
              <a:t>p</a:t>
            </a:r>
            <a:r>
              <a:rPr lang="en-US" dirty="0" smtClean="0"/>
              <a:t>(cloudy) &lt; </a:t>
            </a:r>
            <a:r>
              <a:rPr lang="en-US" i="1" dirty="0" smtClean="0"/>
              <a:t>p</a:t>
            </a:r>
            <a:r>
              <a:rPr lang="en-US" dirty="0" smtClean="0"/>
              <a:t>(</a:t>
            </a:r>
            <a:r>
              <a:rPr lang="en-US" dirty="0" err="1" smtClean="0"/>
              <a:t>cloudy|raining</a:t>
            </a:r>
            <a:r>
              <a:rPr lang="en-US" dirty="0" smtClean="0"/>
              <a:t>).  </a:t>
            </a:r>
          </a:p>
          <a:p>
            <a:r>
              <a:rPr lang="en-US" dirty="0" smtClean="0"/>
              <a:t>Suppose instead you are told that everyone is wearing sunglasses.</a:t>
            </a:r>
          </a:p>
          <a:p>
            <a:r>
              <a:rPr lang="en-US" dirty="0" smtClean="0"/>
              <a:t>Now most likely </a:t>
            </a:r>
            <a:r>
              <a:rPr lang="en-US" i="1" dirty="0" smtClean="0"/>
              <a:t>p</a:t>
            </a:r>
            <a:r>
              <a:rPr lang="en-US" dirty="0" smtClean="0"/>
              <a:t>(cloudy) &gt; </a:t>
            </a:r>
            <a:r>
              <a:rPr lang="en-US" i="1" dirty="0" smtClean="0"/>
              <a:t>p</a:t>
            </a:r>
            <a:r>
              <a:rPr lang="en-US" dirty="0" smtClean="0"/>
              <a:t>(</a:t>
            </a:r>
            <a:r>
              <a:rPr lang="en-US" dirty="0" err="1" smtClean="0"/>
              <a:t>cloudy|sunglasses</a:t>
            </a:r>
            <a:r>
              <a:rPr lang="en-US" dirty="0" smtClean="0"/>
              <a:t>).  </a:t>
            </a:r>
            <a:endParaRPr lang="en-US" dirty="0"/>
          </a:p>
        </p:txBody>
      </p:sp>
    </p:spTree>
    <p:extLst>
      <p:ext uri="{BB962C8B-B14F-4D97-AF65-F5344CB8AC3E}">
        <p14:creationId xmlns:p14="http://schemas.microsoft.com/office/powerpoint/2010/main" val="75301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Bayes’ rule</a:t>
            </a:r>
            <a:endParaRPr lang="en-US" dirty="0"/>
          </a:p>
        </p:txBody>
      </p:sp>
      <p:sp>
        <p:nvSpPr>
          <p:cNvPr id="3" name="Content Placeholder 2"/>
          <p:cNvSpPr>
            <a:spLocks noGrp="1"/>
          </p:cNvSpPr>
          <p:nvPr>
            <p:ph idx="1"/>
          </p:nvPr>
        </p:nvSpPr>
        <p:spPr/>
        <p:txBody>
          <a:bodyPr>
            <a:normAutofit lnSpcReduction="10000"/>
          </a:bodyPr>
          <a:lstStyle/>
          <a:p>
            <a:r>
              <a:rPr lang="en-US" dirty="0" smtClean="0"/>
              <a:t>Notice how we have reasoned in this example</a:t>
            </a:r>
          </a:p>
          <a:p>
            <a:r>
              <a:rPr lang="en-US" dirty="0" smtClean="0"/>
              <a:t>We started with the prior credibility allocated over two possible states of the sky: cloudy or sunny</a:t>
            </a:r>
          </a:p>
          <a:p>
            <a:r>
              <a:rPr lang="en-US" dirty="0" smtClean="0"/>
              <a:t>Then we took into account some other data; that it is raining or people are wearing sunglasses.</a:t>
            </a:r>
          </a:p>
          <a:p>
            <a:r>
              <a:rPr lang="en-US" dirty="0" smtClean="0"/>
              <a:t>Conditional on the new data, we reallocated credibility across the states of the sky.</a:t>
            </a:r>
          </a:p>
          <a:p>
            <a:r>
              <a:rPr lang="en-US" dirty="0" smtClean="0"/>
              <a:t>Bayes’ rule is merely the mathematical relation between the prior allocation of credibility and the posterior reallocation of credibility, given the data.  </a:t>
            </a:r>
          </a:p>
        </p:txBody>
      </p:sp>
    </p:spTree>
    <p:extLst>
      <p:ext uri="{BB962C8B-B14F-4D97-AF65-F5344CB8AC3E}">
        <p14:creationId xmlns:p14="http://schemas.microsoft.com/office/powerpoint/2010/main" val="381800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Interlude</a:t>
            </a:r>
            <a:endParaRPr lang="en-US" dirty="0"/>
          </a:p>
        </p:txBody>
      </p:sp>
      <p:sp>
        <p:nvSpPr>
          <p:cNvPr id="3" name="Content Placeholder 2"/>
          <p:cNvSpPr>
            <a:spLocks noGrp="1"/>
          </p:cNvSpPr>
          <p:nvPr>
            <p:ph idx="1"/>
          </p:nvPr>
        </p:nvSpPr>
        <p:spPr/>
        <p:txBody>
          <a:bodyPr/>
          <a:lstStyle/>
          <a:p>
            <a:r>
              <a:rPr lang="en-US" dirty="0" smtClean="0"/>
              <a:t>Thomas Bayes (1702-1761) was a mathematician and Presbyterian minister in England.  </a:t>
            </a:r>
          </a:p>
          <a:p>
            <a:r>
              <a:rPr lang="en-US" dirty="0" smtClean="0"/>
              <a:t>His famous theorem was only published posthumously thanks to his friend, Richard Price (Bayes &amp; Price, 1763).</a:t>
            </a:r>
          </a:p>
          <a:p>
            <a:r>
              <a:rPr lang="en-US" dirty="0" smtClean="0"/>
              <a:t>The simple rule has vast ramifications for statistical inference.</a:t>
            </a:r>
          </a:p>
          <a:p>
            <a:r>
              <a:rPr lang="en-US" dirty="0" smtClean="0"/>
              <a:t>Bayes may not have fully comprehended the ramifications of his rule, however.</a:t>
            </a:r>
          </a:p>
          <a:p>
            <a:r>
              <a:rPr lang="en-US" dirty="0" smtClean="0"/>
              <a:t>Many historians have argued that it should be Laplace’s rule,         after Pierre-Simon Laplace (1749-1827).</a:t>
            </a:r>
            <a:endParaRPr lang="en-US" dirty="0"/>
          </a:p>
        </p:txBody>
      </p:sp>
      <p:pic>
        <p:nvPicPr>
          <p:cNvPr id="1026" name="Picture 2" descr="Image result for Thomas Bay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7494" y="26872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ierre simon la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5119" y="4838267"/>
            <a:ext cx="1619250" cy="194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74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Historical Interlude</a:t>
            </a:r>
          </a:p>
        </p:txBody>
      </p:sp>
      <p:sp>
        <p:nvSpPr>
          <p:cNvPr id="3" name="Content Placeholder 2"/>
          <p:cNvSpPr>
            <a:spLocks noGrp="1"/>
          </p:cNvSpPr>
          <p:nvPr>
            <p:ph idx="1"/>
          </p:nvPr>
        </p:nvSpPr>
        <p:spPr/>
        <p:txBody>
          <a:bodyPr>
            <a:normAutofit fontScale="92500" lnSpcReduction="20000"/>
          </a:bodyPr>
          <a:lstStyle/>
          <a:p>
            <a:r>
              <a:rPr lang="en-US" dirty="0" smtClean="0"/>
              <a:t>Laplace was one of the greatest scientists of all time.</a:t>
            </a:r>
          </a:p>
          <a:p>
            <a:r>
              <a:rPr lang="en-US" dirty="0" smtClean="0"/>
              <a:t>He was a </a:t>
            </a:r>
            <a:r>
              <a:rPr lang="en-US" dirty="0" smtClean="0"/>
              <a:t>polymath, studying physics </a:t>
            </a:r>
            <a:r>
              <a:rPr lang="en-US" dirty="0" smtClean="0"/>
              <a:t>and astronomy, in addition to developing calculus and probability theory.</a:t>
            </a:r>
          </a:p>
          <a:p>
            <a:r>
              <a:rPr lang="en-US" dirty="0" smtClean="0"/>
              <a:t>Laplace set out a mathematical system of inductive reasoning based on probability that is recognized today as Bayesian.</a:t>
            </a:r>
          </a:p>
          <a:p>
            <a:r>
              <a:rPr lang="en-US" dirty="0" smtClean="0"/>
              <a:t>This was done over a thirty year period where he developed the method of least squares used in regression and proved the first general central limit theorem.</a:t>
            </a:r>
          </a:p>
          <a:p>
            <a:r>
              <a:rPr lang="en-US" dirty="0" smtClean="0"/>
              <a:t>He showed that central limit theorem provided a Bayesian justification for the least squares method.</a:t>
            </a:r>
          </a:p>
          <a:p>
            <a:r>
              <a:rPr lang="en-US" dirty="0" smtClean="0"/>
              <a:t>In a later paper he used a non-Bayesian approach to show that ordinary least squares is the best linear unbiased estimator </a:t>
            </a:r>
            <a:r>
              <a:rPr lang="en-US" dirty="0" smtClean="0">
                <a:solidFill>
                  <a:srgbClr val="00B0F0"/>
                </a:solidFill>
              </a:rPr>
              <a:t>(BLUE).</a:t>
            </a:r>
          </a:p>
          <a:p>
            <a:endParaRPr lang="en-US" dirty="0"/>
          </a:p>
        </p:txBody>
      </p:sp>
      <p:pic>
        <p:nvPicPr>
          <p:cNvPr id="4" name="Picture 4" descr="Image result for pierre simon lapl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3699" y="140537"/>
            <a:ext cx="1619250" cy="194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43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Historical Interlude</a:t>
            </a:r>
          </a:p>
        </p:txBody>
      </p:sp>
      <p:sp>
        <p:nvSpPr>
          <p:cNvPr id="3" name="Content Placeholder 2"/>
          <p:cNvSpPr>
            <a:spLocks noGrp="1"/>
          </p:cNvSpPr>
          <p:nvPr>
            <p:ph idx="1"/>
          </p:nvPr>
        </p:nvSpPr>
        <p:spPr/>
        <p:txBody>
          <a:bodyPr>
            <a:normAutofit fontScale="92500"/>
          </a:bodyPr>
          <a:lstStyle/>
          <a:p>
            <a:r>
              <a:rPr lang="en-US" dirty="0" smtClean="0"/>
              <a:t>Bayesian, probabilistic reasoning is reflected in an 1814 treatise which included the first articulation of scientific determinism.</a:t>
            </a:r>
          </a:p>
          <a:p>
            <a:r>
              <a:rPr lang="en-US" dirty="0" smtClean="0"/>
              <a:t>In it is described “Laplace’s Demon”, although he called it an intellect.</a:t>
            </a:r>
          </a:p>
          <a:p>
            <a:pPr marL="0" indent="0">
              <a:buNone/>
            </a:pPr>
            <a:r>
              <a:rPr lang="en-US" dirty="0" smtClean="0"/>
              <a:t>“We may regard the present state of the universe as the effect of its past and the cause of its future.  An intellect which at a certain moment would know all forces that set nature in motion, and all positions of all items of which nature is composed, if this intellect were also vast enough to submit these data to analysis it would embrace in a single formula the movements of the greatest bodies of the universe and those to the tiniest atom; for such an intellect nothing would be uncertain and the future just like the past would be present before its eyes.”</a:t>
            </a:r>
            <a:endParaRPr lang="en-US" dirty="0"/>
          </a:p>
          <a:p>
            <a:pPr marL="0" indent="0">
              <a:buNone/>
            </a:pPr>
            <a:endParaRPr lang="en-US" dirty="0"/>
          </a:p>
        </p:txBody>
      </p:sp>
    </p:spTree>
    <p:extLst>
      <p:ext uri="{BB962C8B-B14F-4D97-AF65-F5344CB8AC3E}">
        <p14:creationId xmlns:p14="http://schemas.microsoft.com/office/powerpoint/2010/main" val="72816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Conditional probability</a:t>
            </a:r>
            <a:endParaRPr lang="en-US" dirty="0"/>
          </a:p>
        </p:txBody>
      </p:sp>
      <p:sp>
        <p:nvSpPr>
          <p:cNvPr id="3" name="Content Placeholder 2"/>
          <p:cNvSpPr>
            <a:spLocks noGrp="1"/>
          </p:cNvSpPr>
          <p:nvPr>
            <p:ph idx="1"/>
          </p:nvPr>
        </p:nvSpPr>
        <p:spPr/>
        <p:txBody>
          <a:bodyPr/>
          <a:lstStyle/>
          <a:p>
            <a:r>
              <a:rPr lang="en-US" dirty="0" smtClean="0"/>
              <a:t>We often want to know the probability of one outcome, given that we know another outcome is true. </a:t>
            </a:r>
          </a:p>
          <a:p>
            <a:r>
              <a:rPr lang="en-US" dirty="0" smtClean="0"/>
              <a:t>Below are the probabilities for eye and hair color in the population. </a:t>
            </a:r>
          </a:p>
          <a:p>
            <a:r>
              <a:rPr lang="en-US" dirty="0" smtClean="0"/>
              <a:t>Suppose I randomly sample one person and tell you that they have blue eyes.</a:t>
            </a:r>
          </a:p>
          <a:p>
            <a:r>
              <a:rPr lang="en-US" dirty="0" smtClean="0"/>
              <a:t>Conditional on that information, what is the probability the person has blond hair given these data from the population?</a:t>
            </a:r>
          </a:p>
          <a:p>
            <a:pPr marL="0" indent="0">
              <a:buNone/>
            </a:pPr>
            <a:endParaRPr lang="en-US" dirty="0"/>
          </a:p>
        </p:txBody>
      </p:sp>
      <p:pic>
        <p:nvPicPr>
          <p:cNvPr id="4" name="Picture 3"/>
          <p:cNvPicPr>
            <a:picLocks noChangeAspect="1"/>
          </p:cNvPicPr>
          <p:nvPr/>
        </p:nvPicPr>
        <p:blipFill>
          <a:blip r:embed="rId2"/>
          <a:stretch>
            <a:fillRect/>
          </a:stretch>
        </p:blipFill>
        <p:spPr>
          <a:xfrm>
            <a:off x="3015761" y="4900387"/>
            <a:ext cx="5977597" cy="1957613"/>
          </a:xfrm>
          <a:prstGeom prst="rect">
            <a:avLst/>
          </a:prstGeom>
        </p:spPr>
      </p:pic>
    </p:spTree>
    <p:extLst>
      <p:ext uri="{BB962C8B-B14F-4D97-AF65-F5344CB8AC3E}">
        <p14:creationId xmlns:p14="http://schemas.microsoft.com/office/powerpoint/2010/main" val="341526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Conditional probability</a:t>
            </a:r>
            <a:endParaRPr lang="en-US" dirty="0"/>
          </a:p>
        </p:txBody>
      </p:sp>
      <p:sp>
        <p:nvSpPr>
          <p:cNvPr id="3" name="Content Placeholder 2"/>
          <p:cNvSpPr>
            <a:spLocks noGrp="1"/>
          </p:cNvSpPr>
          <p:nvPr>
            <p:ph idx="1"/>
          </p:nvPr>
        </p:nvSpPr>
        <p:spPr>
          <a:xfrm>
            <a:off x="838200" y="2986808"/>
            <a:ext cx="10515600" cy="3153208"/>
          </a:xfrm>
        </p:spPr>
        <p:txBody>
          <a:bodyPr/>
          <a:lstStyle/>
          <a:p>
            <a:r>
              <a:rPr lang="en-US" dirty="0" smtClean="0"/>
              <a:t>This table shows the total (marginal) proportion of blue eyed people is .36 and the proportion of blue-eyed </a:t>
            </a:r>
            <a:r>
              <a:rPr lang="en-US" i="1" dirty="0" smtClean="0"/>
              <a:t>and</a:t>
            </a:r>
            <a:r>
              <a:rPr lang="en-US" dirty="0" smtClean="0"/>
              <a:t> blond-haired people is .16.  </a:t>
            </a:r>
          </a:p>
          <a:p>
            <a:r>
              <a:rPr lang="en-US" dirty="0" smtClean="0"/>
              <a:t>Therefore, of the 36% with blue eyes .16/.36, or 45</a:t>
            </a:r>
            <a:r>
              <a:rPr lang="en-US" dirty="0"/>
              <a:t>%</a:t>
            </a:r>
            <a:r>
              <a:rPr lang="en-US" dirty="0" smtClean="0"/>
              <a:t> have blond hair. </a:t>
            </a:r>
          </a:p>
          <a:p>
            <a:r>
              <a:rPr lang="en-US" dirty="0" smtClean="0"/>
              <a:t>We also know that there is a .39 probability that this blue eyed-person has brown hair. </a:t>
            </a:r>
          </a:p>
        </p:txBody>
      </p:sp>
      <p:pic>
        <p:nvPicPr>
          <p:cNvPr id="4" name="Picture 3"/>
          <p:cNvPicPr>
            <a:picLocks noChangeAspect="1"/>
          </p:cNvPicPr>
          <p:nvPr/>
        </p:nvPicPr>
        <p:blipFill>
          <a:blip r:embed="rId2"/>
          <a:stretch>
            <a:fillRect/>
          </a:stretch>
        </p:blipFill>
        <p:spPr>
          <a:xfrm>
            <a:off x="1887668" y="1433944"/>
            <a:ext cx="7924814" cy="1500909"/>
          </a:xfrm>
          <a:prstGeom prst="rect">
            <a:avLst/>
          </a:prstGeom>
        </p:spPr>
      </p:pic>
    </p:spTree>
    <p:extLst>
      <p:ext uri="{BB962C8B-B14F-4D97-AF65-F5344CB8AC3E}">
        <p14:creationId xmlns:p14="http://schemas.microsoft.com/office/powerpoint/2010/main" val="275130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Conditional Probability</a:t>
            </a:r>
            <a:endParaRPr lang="en-US" dirty="0"/>
          </a:p>
        </p:txBody>
      </p:sp>
      <p:sp>
        <p:nvSpPr>
          <p:cNvPr id="3" name="Content Placeholder 2"/>
          <p:cNvSpPr>
            <a:spLocks noGrp="1"/>
          </p:cNvSpPr>
          <p:nvPr>
            <p:ph idx="1"/>
          </p:nvPr>
        </p:nvSpPr>
        <p:spPr>
          <a:xfrm>
            <a:off x="838200" y="3191997"/>
            <a:ext cx="10515600" cy="2984965"/>
          </a:xfrm>
        </p:spPr>
        <p:txBody>
          <a:bodyPr/>
          <a:lstStyle/>
          <a:p>
            <a:r>
              <a:rPr lang="en-US" dirty="0" smtClean="0"/>
              <a:t>If we look back at our table of marginal and joint probabilities we can see that there is only a .21 probability of a person having blond hair.</a:t>
            </a:r>
          </a:p>
          <a:p>
            <a:r>
              <a:rPr lang="en-US" dirty="0" smtClean="0"/>
              <a:t>When we learn that this person has blue eyes, however, the probability of blond hair jumps to .45.</a:t>
            </a:r>
          </a:p>
          <a:p>
            <a:r>
              <a:rPr lang="en-US" dirty="0" smtClean="0"/>
              <a:t>This reallocation of credibility </a:t>
            </a:r>
            <a:r>
              <a:rPr lang="en-US" i="1" dirty="0" smtClean="0"/>
              <a:t>is </a:t>
            </a:r>
            <a:r>
              <a:rPr lang="en-US" dirty="0" smtClean="0"/>
              <a:t>Bayesian inference!</a:t>
            </a:r>
            <a:endParaRPr lang="en-US" dirty="0"/>
          </a:p>
        </p:txBody>
      </p:sp>
      <p:pic>
        <p:nvPicPr>
          <p:cNvPr id="4" name="Picture 3"/>
          <p:cNvPicPr>
            <a:picLocks noChangeAspect="1"/>
          </p:cNvPicPr>
          <p:nvPr/>
        </p:nvPicPr>
        <p:blipFill>
          <a:blip r:embed="rId2"/>
          <a:stretch>
            <a:fillRect/>
          </a:stretch>
        </p:blipFill>
        <p:spPr>
          <a:xfrm>
            <a:off x="3009900" y="1234385"/>
            <a:ext cx="5977597" cy="1957613"/>
          </a:xfrm>
          <a:prstGeom prst="rect">
            <a:avLst/>
          </a:prstGeom>
        </p:spPr>
      </p:pic>
    </p:spTree>
    <p:extLst>
      <p:ext uri="{BB962C8B-B14F-4D97-AF65-F5344CB8AC3E}">
        <p14:creationId xmlns:p14="http://schemas.microsoft.com/office/powerpoint/2010/main" val="111037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Conditional probability</a:t>
            </a:r>
            <a:endParaRPr lang="en-US" dirty="0"/>
          </a:p>
        </p:txBody>
      </p:sp>
      <p:sp>
        <p:nvSpPr>
          <p:cNvPr id="3" name="Content Placeholder 2"/>
          <p:cNvSpPr>
            <a:spLocks noGrp="1"/>
          </p:cNvSpPr>
          <p:nvPr>
            <p:ph idx="1"/>
          </p:nvPr>
        </p:nvSpPr>
        <p:spPr/>
        <p:txBody>
          <a:bodyPr>
            <a:normAutofit fontScale="92500"/>
          </a:bodyPr>
          <a:lstStyle/>
          <a:p>
            <a:r>
              <a:rPr lang="en-US" dirty="0" smtClean="0"/>
              <a:t>These intuitive computations for conditional probability can be denoted by simple formal expressions.  </a:t>
            </a:r>
          </a:p>
          <a:p>
            <a:r>
              <a:rPr lang="en-US" dirty="0" smtClean="0"/>
              <a:t>The conditional probability of hair color given eye color is </a:t>
            </a:r>
            <a:r>
              <a:rPr lang="en-US" i="1" dirty="0" smtClean="0"/>
              <a:t>p</a:t>
            </a:r>
            <a:r>
              <a:rPr lang="en-US" dirty="0" smtClean="0"/>
              <a:t>(</a:t>
            </a:r>
            <a:r>
              <a:rPr lang="en-US" i="1" dirty="0" err="1" smtClean="0"/>
              <a:t>h</a:t>
            </a:r>
            <a:r>
              <a:rPr lang="en-US" dirty="0" err="1" smtClean="0"/>
              <a:t>|</a:t>
            </a:r>
            <a:r>
              <a:rPr lang="en-US" i="1" dirty="0" err="1" smtClean="0"/>
              <a:t>e</a:t>
            </a:r>
            <a:r>
              <a:rPr lang="en-US" dirty="0" smtClean="0"/>
              <a:t>); the “|” symbol reads as “given”</a:t>
            </a:r>
          </a:p>
          <a:p>
            <a:r>
              <a:rPr lang="en-US" dirty="0" smtClean="0"/>
              <a:t>This can be rewritten as </a:t>
            </a:r>
            <a:r>
              <a:rPr lang="en-US" i="1" dirty="0"/>
              <a:t>p</a:t>
            </a:r>
            <a:r>
              <a:rPr lang="en-US" dirty="0"/>
              <a:t>(</a:t>
            </a:r>
            <a:r>
              <a:rPr lang="en-US" i="1" dirty="0" err="1"/>
              <a:t>h</a:t>
            </a:r>
            <a:r>
              <a:rPr lang="en-US" dirty="0" err="1"/>
              <a:t>|</a:t>
            </a:r>
            <a:r>
              <a:rPr lang="en-US" i="1" dirty="0" err="1"/>
              <a:t>e</a:t>
            </a:r>
            <a:r>
              <a:rPr lang="en-US" dirty="0" smtClean="0"/>
              <a:t>) = </a:t>
            </a:r>
            <a:r>
              <a:rPr lang="en-US" i="1" dirty="0" smtClean="0"/>
              <a:t>p</a:t>
            </a:r>
            <a:r>
              <a:rPr lang="en-US" dirty="0" smtClean="0"/>
              <a:t>(</a:t>
            </a:r>
            <a:r>
              <a:rPr lang="en-US" i="1" dirty="0" err="1" smtClean="0"/>
              <a:t>e,h</a:t>
            </a:r>
            <a:r>
              <a:rPr lang="en-US" dirty="0" smtClean="0"/>
              <a:t>)/</a:t>
            </a:r>
            <a:r>
              <a:rPr lang="en-US" i="1" dirty="0" smtClean="0"/>
              <a:t>p</a:t>
            </a:r>
            <a:r>
              <a:rPr lang="en-US" dirty="0" smtClean="0"/>
              <a:t>(</a:t>
            </a:r>
            <a:r>
              <a:rPr lang="en-US" i="1" dirty="0" smtClean="0"/>
              <a:t>e</a:t>
            </a:r>
            <a:r>
              <a:rPr lang="en-US" dirty="0" smtClean="0"/>
              <a:t>).</a:t>
            </a:r>
          </a:p>
          <a:p>
            <a:r>
              <a:rPr lang="en-US" dirty="0" smtClean="0"/>
              <a:t>The comma indicates a joint probability of a specific combination of eye and hair color, while </a:t>
            </a:r>
            <a:r>
              <a:rPr lang="en-US" i="1" dirty="0" smtClean="0"/>
              <a:t>p</a:t>
            </a:r>
            <a:r>
              <a:rPr lang="en-US" dirty="0" smtClean="0"/>
              <a:t>(</a:t>
            </a:r>
            <a:r>
              <a:rPr lang="en-US" i="1" dirty="0" smtClean="0"/>
              <a:t>e) </a:t>
            </a:r>
            <a:r>
              <a:rPr lang="en-US" dirty="0" smtClean="0"/>
              <a:t>is the marginal probability for a certain eye color.</a:t>
            </a:r>
          </a:p>
          <a:p>
            <a:r>
              <a:rPr lang="en-US" dirty="0" smtClean="0"/>
              <a:t>This equation is the </a:t>
            </a:r>
            <a:r>
              <a:rPr lang="en-US" i="1" dirty="0" smtClean="0"/>
              <a:t>definition</a:t>
            </a:r>
            <a:r>
              <a:rPr lang="en-US" dirty="0" smtClean="0"/>
              <a:t> of conditional probability.</a:t>
            </a:r>
          </a:p>
          <a:p>
            <a:r>
              <a:rPr lang="en-US" dirty="0" smtClean="0"/>
              <a:t>In Bayesian inference the end result is the conditional probability of a theory or parameter, given the data.  </a:t>
            </a:r>
            <a:endParaRPr lang="en-US" dirty="0"/>
          </a:p>
        </p:txBody>
      </p:sp>
    </p:spTree>
    <p:extLst>
      <p:ext uri="{BB962C8B-B14F-4D97-AF65-F5344CB8AC3E}">
        <p14:creationId xmlns:p14="http://schemas.microsoft.com/office/powerpoint/2010/main" val="384494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Conditional probability</a:t>
            </a:r>
          </a:p>
        </p:txBody>
      </p:sp>
      <p:sp>
        <p:nvSpPr>
          <p:cNvPr id="3" name="Content Placeholder 2"/>
          <p:cNvSpPr>
            <a:spLocks noGrp="1"/>
          </p:cNvSpPr>
          <p:nvPr>
            <p:ph idx="1"/>
          </p:nvPr>
        </p:nvSpPr>
        <p:spPr/>
        <p:txBody>
          <a:bodyPr>
            <a:normAutofit lnSpcReduction="10000"/>
          </a:bodyPr>
          <a:lstStyle/>
          <a:p>
            <a:r>
              <a:rPr lang="en-US" dirty="0" smtClean="0"/>
              <a:t>It’s important to note that </a:t>
            </a:r>
            <a:r>
              <a:rPr lang="en-US" i="1" dirty="0"/>
              <a:t>p</a:t>
            </a:r>
            <a:r>
              <a:rPr lang="en-US" dirty="0"/>
              <a:t>(</a:t>
            </a:r>
            <a:r>
              <a:rPr lang="en-US" i="1" dirty="0" err="1"/>
              <a:t>h</a:t>
            </a:r>
            <a:r>
              <a:rPr lang="en-US" dirty="0" err="1"/>
              <a:t>|</a:t>
            </a:r>
            <a:r>
              <a:rPr lang="en-US" i="1" dirty="0" err="1"/>
              <a:t>e</a:t>
            </a:r>
            <a:r>
              <a:rPr lang="en-US" dirty="0"/>
              <a:t>)</a:t>
            </a:r>
            <a:r>
              <a:rPr lang="en-US" dirty="0" smtClean="0"/>
              <a:t> is not the same as </a:t>
            </a:r>
            <a:r>
              <a:rPr lang="en-US" i="1" dirty="0" smtClean="0"/>
              <a:t>p</a:t>
            </a:r>
            <a:r>
              <a:rPr lang="en-US" dirty="0" smtClean="0"/>
              <a:t>(</a:t>
            </a:r>
            <a:r>
              <a:rPr lang="en-US" i="1" dirty="0" err="1" smtClean="0"/>
              <a:t>e</a:t>
            </a:r>
            <a:r>
              <a:rPr lang="en-US" dirty="0" err="1" smtClean="0"/>
              <a:t>|</a:t>
            </a:r>
            <a:r>
              <a:rPr lang="en-US" i="1" dirty="0" err="1"/>
              <a:t>h</a:t>
            </a:r>
            <a:r>
              <a:rPr lang="en-US" dirty="0" smtClean="0"/>
              <a:t>)</a:t>
            </a:r>
          </a:p>
          <a:p>
            <a:r>
              <a:rPr lang="en-US" dirty="0" smtClean="0"/>
              <a:t>For example, the probability that the ground is wet, given that it’s raining is different than the probability that it’s raining given that the ground is wet (the former is probably more likely than the latter).</a:t>
            </a:r>
          </a:p>
          <a:p>
            <a:r>
              <a:rPr lang="en-US" dirty="0" smtClean="0"/>
              <a:t>It’s also important to note that there is no temporal order in conditional probabilities.  </a:t>
            </a:r>
          </a:p>
          <a:p>
            <a:r>
              <a:rPr lang="en-US" dirty="0" smtClean="0"/>
              <a:t>When we say the probability of </a:t>
            </a:r>
            <a:r>
              <a:rPr lang="en-US" i="1" dirty="0" smtClean="0"/>
              <a:t>x</a:t>
            </a:r>
            <a:r>
              <a:rPr lang="en-US" dirty="0" smtClean="0"/>
              <a:t> given </a:t>
            </a:r>
            <a:r>
              <a:rPr lang="en-US" i="1" dirty="0" smtClean="0"/>
              <a:t>y </a:t>
            </a:r>
            <a:r>
              <a:rPr lang="en-US" dirty="0" smtClean="0"/>
              <a:t>it does not mean that </a:t>
            </a:r>
            <a:r>
              <a:rPr lang="en-US" i="1" dirty="0" smtClean="0"/>
              <a:t>y </a:t>
            </a:r>
            <a:r>
              <a:rPr lang="en-US" dirty="0" smtClean="0"/>
              <a:t>has already happened or that </a:t>
            </a:r>
            <a:r>
              <a:rPr lang="en-US" i="1" dirty="0" smtClean="0"/>
              <a:t>x </a:t>
            </a:r>
            <a:r>
              <a:rPr lang="en-US" dirty="0" smtClean="0"/>
              <a:t>has yet to happen.</a:t>
            </a:r>
          </a:p>
          <a:p>
            <a:r>
              <a:rPr lang="en-US" dirty="0" smtClean="0"/>
              <a:t>Another way to think of </a:t>
            </a:r>
            <a:r>
              <a:rPr lang="en-US" i="1" dirty="0" smtClean="0"/>
              <a:t>p</a:t>
            </a:r>
            <a:r>
              <a:rPr lang="en-US" dirty="0" smtClean="0"/>
              <a:t>(</a:t>
            </a:r>
            <a:r>
              <a:rPr lang="en-US" i="1" dirty="0" err="1" smtClean="0"/>
              <a:t>x</a:t>
            </a:r>
            <a:r>
              <a:rPr lang="en-US" dirty="0" err="1" smtClean="0"/>
              <a:t>|</a:t>
            </a:r>
            <a:r>
              <a:rPr lang="en-US" i="1" dirty="0" err="1"/>
              <a:t>y</a:t>
            </a:r>
            <a:r>
              <a:rPr lang="en-US" dirty="0" smtClean="0"/>
              <a:t>) is, “among all joint outcomes with value </a:t>
            </a:r>
            <a:r>
              <a:rPr lang="en-US" i="1" dirty="0" smtClean="0"/>
              <a:t>y, </a:t>
            </a:r>
            <a:r>
              <a:rPr lang="en-US" dirty="0" smtClean="0"/>
              <a:t>this proportion of them also has value </a:t>
            </a:r>
            <a:r>
              <a:rPr lang="en-US" i="1" dirty="0" smtClean="0"/>
              <a:t>x</a:t>
            </a:r>
            <a:r>
              <a:rPr lang="en-US" dirty="0" smtClean="0"/>
              <a:t>.</a:t>
            </a:r>
            <a:endParaRPr lang="en-US" dirty="0"/>
          </a:p>
        </p:txBody>
      </p:sp>
    </p:spTree>
    <p:extLst>
      <p:ext uri="{BB962C8B-B14F-4D97-AF65-F5344CB8AC3E}">
        <p14:creationId xmlns:p14="http://schemas.microsoft.com/office/powerpoint/2010/main" val="210857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Bayes’ Rule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smtClean="0"/>
                  <a:t>Bayes rule is derived from the definition of conditional probability we just discussed.</a:t>
                </a:r>
              </a:p>
              <a:p>
                <a:pPr lvl="1"/>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h</m:t>
                        </m:r>
                      </m:e>
                      <m:e>
                        <m:r>
                          <a:rPr lang="en-US" b="0" i="1" smtClean="0">
                            <a:latin typeface="Cambria Math" panose="02040503050406030204" pitchFamily="18" charset="0"/>
                          </a:rPr>
                          <m:t>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num>
                      <m:den>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den>
                    </m:f>
                  </m:oMath>
                </a14:m>
                <a:endParaRPr lang="en-US" dirty="0" smtClean="0"/>
              </a:p>
              <a:p>
                <a:r>
                  <a:rPr lang="en-US" dirty="0" smtClean="0"/>
                  <a:t>On page 100 of the </a:t>
                </a:r>
                <a:r>
                  <a:rPr lang="en-US" dirty="0" err="1" smtClean="0"/>
                  <a:t>Kruschke</a:t>
                </a:r>
                <a:r>
                  <a:rPr lang="en-US" dirty="0" smtClean="0"/>
                  <a:t> text it’s shown that the above equation can be transformed into Bayes’ rule, which is:</a:t>
                </a:r>
              </a:p>
              <a:p>
                <a:pPr lvl="1"/>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h</m:t>
                        </m:r>
                      </m:e>
                      <m:e>
                        <m:r>
                          <a:rPr lang="en-US" i="1">
                            <a:latin typeface="Cambria Math" panose="02040503050406030204" pitchFamily="18" charset="0"/>
                          </a:rPr>
                          <m:t>𝑒</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𝑒</m:t>
                            </m:r>
                          </m:e>
                          <m:e>
                            <m:r>
                              <a:rPr lang="en-US" b="0" i="1" smtClean="0">
                                <a:latin typeface="Cambria Math" panose="02040503050406030204" pitchFamily="18" charset="0"/>
                              </a:rPr>
                              <m:t>h</m:t>
                            </m:r>
                          </m:e>
                        </m:d>
                        <m:r>
                          <a:rPr lang="en-US" b="0" i="1" smtClean="0">
                            <a:latin typeface="Cambria Math" panose="02040503050406030204" pitchFamily="18" charset="0"/>
                          </a:rPr>
                          <m:t> </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num>
                      <m:den>
                        <m:nary>
                          <m:naryPr>
                            <m:chr m:val="∑"/>
                            <m:limLoc m:val="subSup"/>
                            <m:supHide m:val="on"/>
                            <m:ctrlPr>
                              <a:rPr lang="en-US" i="1" smtClean="0">
                                <a:latin typeface="Cambria Math" panose="02040503050406030204" pitchFamily="18" charset="0"/>
                              </a:rPr>
                            </m:ctrlPr>
                          </m:naryPr>
                          <m:sub>
                            <m:r>
                              <m:rPr>
                                <m:brk m:alnAt="9"/>
                              </m:rPr>
                              <a:rPr lang="en-US" b="0" i="1" smtClean="0">
                                <a:latin typeface="Cambria Math" panose="02040503050406030204" pitchFamily="18" charset="0"/>
                              </a:rPr>
                              <m:t>h</m:t>
                            </m:r>
                            <m:r>
                              <a:rPr lang="en-US" b="0" i="1" smtClean="0">
                                <a:latin typeface="Cambria Math" panose="02040503050406030204" pitchFamily="18" charset="0"/>
                              </a:rPr>
                              <m:t>∗</m:t>
                            </m:r>
                          </m:sub>
                          <m:sup/>
                          <m:e>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e>
                                <m:r>
                                  <a:rPr lang="en-US" b="0" i="1" smtClean="0">
                                    <a:latin typeface="Cambria Math" panose="02040503050406030204" pitchFamily="18" charset="0"/>
                                  </a:rPr>
                                  <m:t>h</m:t>
                                </m:r>
                                <m:r>
                                  <a:rPr lang="en-US" b="0" i="1" smtClean="0">
                                    <a:latin typeface="Cambria Math" panose="02040503050406030204" pitchFamily="18" charset="0"/>
                                  </a:rPr>
                                  <m:t>∗</m:t>
                                </m:r>
                              </m:e>
                            </m:d>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e>
                        </m:nary>
                      </m:den>
                    </m:f>
                  </m:oMath>
                </a14:m>
                <a:endParaRPr lang="en-US" dirty="0" smtClean="0"/>
              </a:p>
              <a:p>
                <a:r>
                  <a:rPr lang="en-US" dirty="0" smtClean="0"/>
                  <a:t>In the equation </a:t>
                </a:r>
                <a:r>
                  <a:rPr lang="en-US" i="1" dirty="0" smtClean="0"/>
                  <a:t>h</a:t>
                </a:r>
                <a:r>
                  <a:rPr lang="en-US" dirty="0" smtClean="0"/>
                  <a:t> in the numerator is a specified fixed value, and </a:t>
                </a:r>
                <a:r>
                  <a:rPr lang="en-US" i="1" dirty="0" smtClean="0"/>
                  <a:t>h* </a:t>
                </a:r>
                <a:r>
                  <a:rPr lang="en-US" dirty="0" smtClean="0"/>
                  <a:t>takes on all possible values.</a:t>
                </a:r>
              </a:p>
              <a:p>
                <a:r>
                  <a:rPr lang="en-US" dirty="0" smtClean="0"/>
                  <a:t>The transformations done to the numerator allow us to apply Bayes rule in powerful ways to data analysis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r="-464"/>
                </a:stretch>
              </a:blipFill>
            </p:spPr>
            <p:txBody>
              <a:bodyPr/>
              <a:lstStyle/>
              <a:p>
                <a:r>
                  <a:rPr lang="en-US">
                    <a:noFill/>
                  </a:rPr>
                  <a:t> </a:t>
                </a:r>
              </a:p>
            </p:txBody>
          </p:sp>
        </mc:Fallback>
      </mc:AlternateContent>
    </p:spTree>
    <p:extLst>
      <p:ext uri="{BB962C8B-B14F-4D97-AF65-F5344CB8AC3E}">
        <p14:creationId xmlns:p14="http://schemas.microsoft.com/office/powerpoint/2010/main" val="94381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p:txBody>
          <a:bodyPr/>
          <a:lstStyle/>
          <a:p>
            <a:r>
              <a:rPr lang="en-US" dirty="0" smtClean="0"/>
              <a:t>In the example involving eye and hair color joint probabilities </a:t>
            </a:r>
            <a:r>
              <a:rPr lang="en-US" i="1" dirty="0" smtClean="0"/>
              <a:t>p</a:t>
            </a:r>
            <a:r>
              <a:rPr lang="en-US" dirty="0" smtClean="0"/>
              <a:t>(</a:t>
            </a:r>
            <a:r>
              <a:rPr lang="en-US" i="1" dirty="0" err="1" smtClean="0"/>
              <a:t>e,h</a:t>
            </a:r>
            <a:r>
              <a:rPr lang="en-US" dirty="0" smtClean="0"/>
              <a:t>) were directly provided as numerical values.</a:t>
            </a:r>
          </a:p>
          <a:p>
            <a:r>
              <a:rPr lang="en-US" dirty="0" smtClean="0"/>
              <a:t>In contrast, Bayes’ rule involves joint probabilities expressed as </a:t>
            </a:r>
            <a:r>
              <a:rPr lang="en-US" i="1" dirty="0" smtClean="0"/>
              <a:t>p(</a:t>
            </a:r>
            <a:r>
              <a:rPr lang="en-US" i="1" dirty="0" err="1" smtClean="0"/>
              <a:t>e</a:t>
            </a:r>
            <a:r>
              <a:rPr lang="en-US" dirty="0" err="1" smtClean="0"/>
              <a:t>|</a:t>
            </a:r>
            <a:r>
              <a:rPr lang="en-US" i="1" dirty="0" err="1" smtClean="0"/>
              <a:t>h</a:t>
            </a:r>
            <a:r>
              <a:rPr lang="en-US" dirty="0" smtClean="0"/>
              <a:t>)*</a:t>
            </a:r>
            <a:r>
              <a:rPr lang="en-US" i="1" dirty="0" smtClean="0"/>
              <a:t>p</a:t>
            </a:r>
            <a:r>
              <a:rPr lang="en-US" dirty="0" smtClean="0"/>
              <a:t>(</a:t>
            </a:r>
            <a:r>
              <a:rPr lang="en-US" i="1" dirty="0" smtClean="0"/>
              <a:t>h</a:t>
            </a:r>
            <a:r>
              <a:rPr lang="en-US" dirty="0" smtClean="0"/>
              <a:t>).</a:t>
            </a:r>
          </a:p>
          <a:p>
            <a:r>
              <a:rPr lang="en-US" dirty="0" smtClean="0"/>
              <a:t>Expressing joint probabilities in this way was the main breakthrough that Bayes (and Laplace) had as it allowed for many statistical problems to be worked out.</a:t>
            </a:r>
          </a:p>
          <a:p>
            <a:r>
              <a:rPr lang="en-US" dirty="0" smtClean="0"/>
              <a:t>The next example provides a situation where it is natural to </a:t>
            </a:r>
            <a:r>
              <a:rPr lang="en-US" dirty="0" smtClean="0"/>
              <a:t>joint express </a:t>
            </a:r>
            <a:r>
              <a:rPr lang="en-US" dirty="0" smtClean="0"/>
              <a:t>probabilities as </a:t>
            </a:r>
            <a:r>
              <a:rPr lang="en-US" i="1" dirty="0" smtClean="0"/>
              <a:t>p</a:t>
            </a:r>
            <a:r>
              <a:rPr lang="en-US" dirty="0" smtClean="0"/>
              <a:t>(</a:t>
            </a:r>
            <a:r>
              <a:rPr lang="en-US" i="1" dirty="0" err="1" smtClean="0"/>
              <a:t>x</a:t>
            </a:r>
            <a:r>
              <a:rPr lang="en-US" dirty="0" err="1" smtClean="0"/>
              <a:t>|</a:t>
            </a:r>
            <a:r>
              <a:rPr lang="en-US" i="1" dirty="0" err="1" smtClean="0"/>
              <a:t>y</a:t>
            </a:r>
            <a:r>
              <a:rPr lang="en-US" dirty="0" smtClean="0"/>
              <a:t>)*</a:t>
            </a:r>
            <a:r>
              <a:rPr lang="en-US" i="1" dirty="0" smtClean="0"/>
              <a:t>p</a:t>
            </a:r>
            <a:r>
              <a:rPr lang="en-US" dirty="0" smtClean="0"/>
              <a:t>(y).</a:t>
            </a:r>
          </a:p>
          <a:p>
            <a:endParaRPr lang="en-US" dirty="0"/>
          </a:p>
        </p:txBody>
      </p:sp>
    </p:spTree>
    <p:extLst>
      <p:ext uri="{BB962C8B-B14F-4D97-AF65-F5344CB8AC3E}">
        <p14:creationId xmlns:p14="http://schemas.microsoft.com/office/powerpoint/2010/main" val="373653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p:txBody>
          <a:bodyPr/>
          <a:lstStyle/>
          <a:p>
            <a:r>
              <a:rPr lang="en-US" dirty="0" smtClean="0"/>
              <a:t>Suppose you are trying to diagnose a rare disease.</a:t>
            </a:r>
          </a:p>
          <a:p>
            <a:r>
              <a:rPr lang="en-US" dirty="0" smtClean="0"/>
              <a:t>The probability of having this disease is 1/1000</a:t>
            </a:r>
          </a:p>
          <a:p>
            <a:r>
              <a:rPr lang="en-US" dirty="0" smtClean="0"/>
              <a:t>We denote the true presence or absence of the disease as the value of parameter, </a:t>
            </a:r>
            <a:r>
              <a:rPr lang="en-US" dirty="0" smtClean="0">
                <a:latin typeface="Symbol" panose="05050102010706020507" pitchFamily="18" charset="2"/>
              </a:rPr>
              <a:t>q</a:t>
            </a:r>
            <a:r>
              <a:rPr lang="en-US" dirty="0" smtClean="0"/>
              <a:t>, that can have a value of </a:t>
            </a:r>
            <a:r>
              <a:rPr lang="en-US" dirty="0" smtClean="0">
                <a:solidFill>
                  <a:srgbClr val="FF0000"/>
                </a:solidFill>
              </a:rPr>
              <a:t>+ </a:t>
            </a:r>
            <a:r>
              <a:rPr lang="en-US" dirty="0" smtClean="0"/>
              <a:t>or </a:t>
            </a:r>
            <a:r>
              <a:rPr lang="en-US" dirty="0" smtClean="0">
                <a:solidFill>
                  <a:srgbClr val="00B050"/>
                </a:solidFill>
              </a:rPr>
              <a:t>–</a:t>
            </a:r>
            <a:endParaRPr lang="en-US" dirty="0" smtClean="0"/>
          </a:p>
          <a:p>
            <a:r>
              <a:rPr lang="en-US" dirty="0" smtClean="0"/>
              <a:t>The base rate, </a:t>
            </a:r>
            <a:r>
              <a:rPr lang="en-US" i="1" dirty="0" smtClean="0"/>
              <a:t>p</a:t>
            </a:r>
            <a:r>
              <a:rPr lang="en-US" dirty="0" smtClean="0"/>
              <a:t>(</a:t>
            </a:r>
            <a:r>
              <a:rPr lang="en-US" dirty="0" smtClean="0">
                <a:latin typeface="Symbol" panose="05050102010706020507" pitchFamily="18" charset="2"/>
              </a:rPr>
              <a:t>q</a:t>
            </a:r>
            <a:r>
              <a:rPr lang="en-US" dirty="0" smtClean="0"/>
              <a:t>=</a:t>
            </a:r>
            <a:r>
              <a:rPr lang="en-US" dirty="0">
                <a:solidFill>
                  <a:srgbClr val="FF0000"/>
                </a:solidFill>
              </a:rPr>
              <a:t> </a:t>
            </a:r>
            <a:r>
              <a:rPr lang="en-US" dirty="0" smtClean="0">
                <a:solidFill>
                  <a:srgbClr val="FF0000"/>
                </a:solidFill>
              </a:rPr>
              <a:t>+</a:t>
            </a:r>
            <a:r>
              <a:rPr lang="en-US" dirty="0" smtClean="0"/>
              <a:t>)=.001, is our </a:t>
            </a:r>
            <a:r>
              <a:rPr lang="en-US" i="1" dirty="0" smtClean="0"/>
              <a:t>prior</a:t>
            </a:r>
            <a:r>
              <a:rPr lang="en-US" dirty="0" smtClean="0"/>
              <a:t> belief that a person selected at random has the disease.</a:t>
            </a:r>
          </a:p>
          <a:p>
            <a:r>
              <a:rPr lang="en-US" dirty="0" smtClean="0"/>
              <a:t>The test for the disease has a 99% hit rate, which means that if someone has the disease then the result is positive 99% of the time.</a:t>
            </a:r>
          </a:p>
          <a:p>
            <a:r>
              <a:rPr lang="en-US" dirty="0" smtClean="0"/>
              <a:t>The test also has a false alarm rate of 5%</a:t>
            </a:r>
          </a:p>
          <a:p>
            <a:pPr marL="0" indent="0">
              <a:buNone/>
            </a:pPr>
            <a:endParaRPr lang="en-US" dirty="0">
              <a:solidFill>
                <a:srgbClr val="FF0000"/>
              </a:solidFill>
            </a:endParaRPr>
          </a:p>
        </p:txBody>
      </p:sp>
    </p:spTree>
    <p:extLst>
      <p:ext uri="{BB962C8B-B14F-4D97-AF65-F5344CB8AC3E}">
        <p14:creationId xmlns:p14="http://schemas.microsoft.com/office/powerpoint/2010/main" val="320158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p:txBody>
          <a:bodyPr/>
          <a:lstStyle/>
          <a:p>
            <a:r>
              <a:rPr lang="en-US" dirty="0" smtClean="0"/>
              <a:t>Suppose we sample at random from the population, administer the test, and it’s positive.</a:t>
            </a:r>
          </a:p>
          <a:p>
            <a:r>
              <a:rPr lang="en-US" dirty="0" smtClean="0"/>
              <a:t>What, do you think, is the posterior probability that the person has the disease? </a:t>
            </a:r>
          </a:p>
          <a:p>
            <a:r>
              <a:rPr lang="en-US" dirty="0" smtClean="0"/>
              <a:t>Many people might say “99%” since that is the hit rate of the test, but this ignores the extremely low base rate of the disease (the prior).</a:t>
            </a:r>
          </a:p>
          <a:p>
            <a:r>
              <a:rPr lang="en-US" dirty="0" smtClean="0"/>
              <a:t>As a side note, this could be analogous to a psychologist saying that the t-test is right 95% of the time, without taking into account the prior credibility of their (highly counter-intuitive) conclusions.</a:t>
            </a:r>
            <a:endParaRPr lang="en-US" dirty="0"/>
          </a:p>
        </p:txBody>
      </p:sp>
    </p:spTree>
    <p:extLst>
      <p:ext uri="{BB962C8B-B14F-4D97-AF65-F5344CB8AC3E}">
        <p14:creationId xmlns:p14="http://schemas.microsoft.com/office/powerpoint/2010/main" val="71591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Bayes’ Rule</a:t>
            </a:r>
            <a:endParaRPr lang="en-US" dirty="0"/>
          </a:p>
        </p:txBody>
      </p:sp>
      <p:sp>
        <p:nvSpPr>
          <p:cNvPr id="3" name="Content Placeholder 2"/>
          <p:cNvSpPr>
            <a:spLocks noGrp="1"/>
          </p:cNvSpPr>
          <p:nvPr>
            <p:ph idx="1"/>
          </p:nvPr>
        </p:nvSpPr>
        <p:spPr>
          <a:xfrm>
            <a:off x="838200" y="1825624"/>
            <a:ext cx="10515600" cy="2596063"/>
          </a:xfrm>
        </p:spPr>
        <p:txBody>
          <a:bodyPr>
            <a:normAutofit fontScale="92500" lnSpcReduction="10000"/>
          </a:bodyPr>
          <a:lstStyle/>
          <a:p>
            <a:r>
              <a:rPr lang="en-US" dirty="0" smtClean="0"/>
              <a:t>The table below shows the joint probabilities of test results and disease states computed from the numerator of Bayes’ rule.</a:t>
            </a:r>
          </a:p>
          <a:p>
            <a:r>
              <a:rPr lang="en-US" dirty="0" smtClean="0"/>
              <a:t>The upper left corner shows us how to compute the joint probability that the test is positive and the disease is indeed present (.99 * .001) = .00099.</a:t>
            </a:r>
          </a:p>
          <a:p>
            <a:r>
              <a:rPr lang="en-US" dirty="0" smtClean="0"/>
              <a:t>But this is only the numerator of Bayes’ rule, to find the probability that a randomly chosen person has the disease, given a positive test we must divide by the marginal probability of a positive test.</a:t>
            </a:r>
            <a:endParaRPr lang="en-US" dirty="0"/>
          </a:p>
        </p:txBody>
      </p:sp>
      <p:pic>
        <p:nvPicPr>
          <p:cNvPr id="4" name="Picture 3"/>
          <p:cNvPicPr>
            <a:picLocks noChangeAspect="1"/>
          </p:cNvPicPr>
          <p:nvPr/>
        </p:nvPicPr>
        <p:blipFill>
          <a:blip r:embed="rId2"/>
          <a:stretch>
            <a:fillRect/>
          </a:stretch>
        </p:blipFill>
        <p:spPr>
          <a:xfrm>
            <a:off x="3068877" y="4578242"/>
            <a:ext cx="6360632" cy="2089307"/>
          </a:xfrm>
          <a:prstGeom prst="rect">
            <a:avLst/>
          </a:prstGeom>
        </p:spPr>
      </p:pic>
    </p:spTree>
    <p:extLst>
      <p:ext uri="{BB962C8B-B14F-4D97-AF65-F5344CB8AC3E}">
        <p14:creationId xmlns:p14="http://schemas.microsoft.com/office/powerpoint/2010/main" val="13546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a:xfrm>
            <a:off x="838200" y="1825624"/>
            <a:ext cx="10515600" cy="2752617"/>
          </a:xfrm>
        </p:spPr>
        <p:txBody>
          <a:bodyPr>
            <a:normAutofit fontScale="92500" lnSpcReduction="10000"/>
          </a:bodyPr>
          <a:lstStyle/>
          <a:p>
            <a:r>
              <a:rPr lang="en-US" dirty="0" smtClean="0"/>
              <a:t>We know the test is positive so we look at the marginal likelihood of a positive test result (far right column).</a:t>
            </a:r>
          </a:p>
          <a:p>
            <a:r>
              <a:rPr lang="en-US" dirty="0" smtClean="0"/>
              <a:t>If the person has the disease then </a:t>
            </a:r>
            <a:r>
              <a:rPr lang="en-US" i="1" dirty="0" smtClean="0"/>
              <a:t>p</a:t>
            </a:r>
            <a:r>
              <a:rPr lang="en-US" dirty="0" smtClean="0"/>
              <a:t>(+|</a:t>
            </a:r>
            <a:r>
              <a:rPr lang="en-US" dirty="0" smtClean="0">
                <a:latin typeface="Symbol" panose="05050102010706020507" pitchFamily="18" charset="2"/>
              </a:rPr>
              <a:t>q) </a:t>
            </a:r>
            <a:r>
              <a:rPr lang="en-US" dirty="0" smtClean="0"/>
              <a:t>=.99 and the baseline likelihood of having the disease is .001.</a:t>
            </a:r>
          </a:p>
          <a:p>
            <a:r>
              <a:rPr lang="en-US" dirty="0" smtClean="0"/>
              <a:t>If they don’t have the disease then </a:t>
            </a:r>
            <a:r>
              <a:rPr lang="en-US" i="1" dirty="0"/>
              <a:t>p</a:t>
            </a:r>
            <a:r>
              <a:rPr lang="en-US" dirty="0"/>
              <a:t>(+|</a:t>
            </a:r>
            <a:r>
              <a:rPr lang="en-US" dirty="0">
                <a:latin typeface="Symbol" panose="05050102010706020507" pitchFamily="18" charset="2"/>
              </a:rPr>
              <a:t>q) </a:t>
            </a:r>
            <a:r>
              <a:rPr lang="en-US" dirty="0" smtClean="0"/>
              <a:t>= .05, and there is a .999 probability within the population.</a:t>
            </a:r>
          </a:p>
          <a:p>
            <a:r>
              <a:rPr lang="en-US" dirty="0" smtClean="0"/>
              <a:t>The denominator then is .99*.001+.05*.999 = .0509</a:t>
            </a:r>
            <a:endParaRPr lang="en-US" dirty="0"/>
          </a:p>
        </p:txBody>
      </p:sp>
      <p:pic>
        <p:nvPicPr>
          <p:cNvPr id="4" name="Picture 3"/>
          <p:cNvPicPr>
            <a:picLocks noChangeAspect="1"/>
          </p:cNvPicPr>
          <p:nvPr/>
        </p:nvPicPr>
        <p:blipFill>
          <a:blip r:embed="rId2"/>
          <a:stretch>
            <a:fillRect/>
          </a:stretch>
        </p:blipFill>
        <p:spPr>
          <a:xfrm>
            <a:off x="3068877" y="4578242"/>
            <a:ext cx="6360632" cy="2089307"/>
          </a:xfrm>
          <a:prstGeom prst="rect">
            <a:avLst/>
          </a:prstGeom>
        </p:spPr>
      </p:pic>
    </p:spTree>
    <p:extLst>
      <p:ext uri="{BB962C8B-B14F-4D97-AF65-F5344CB8AC3E}">
        <p14:creationId xmlns:p14="http://schemas.microsoft.com/office/powerpoint/2010/main" val="62045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a:xfrm>
            <a:off x="838200" y="1825624"/>
            <a:ext cx="10515600" cy="4625280"/>
          </a:xfrm>
        </p:spPr>
        <p:txBody>
          <a:bodyPr>
            <a:normAutofit lnSpcReduction="10000"/>
          </a:bodyPr>
          <a:lstStyle/>
          <a:p>
            <a:r>
              <a:rPr lang="en-US" dirty="0" smtClean="0"/>
              <a:t>Taking the joint probability (.00099) of the person testing positive and also having the disease, and dividing that by the marginal probability of receiving a positive test (.05094) yields a conditional probability that this person actually has the disease, given the positive test, of .019.</a:t>
            </a:r>
          </a:p>
          <a:p>
            <a:r>
              <a:rPr lang="en-US" dirty="0" smtClean="0"/>
              <a:t>Yes, that’s correct.  Even with a positive test result with a hit rate of 99% the posterior probability of having the disease is only .019.</a:t>
            </a:r>
          </a:p>
          <a:p>
            <a:r>
              <a:rPr lang="en-US" dirty="0" smtClean="0"/>
              <a:t>This is due to the low prior probability of having the disease and a non-negligible false alarm rate (5</a:t>
            </a:r>
            <a:r>
              <a:rPr lang="en-US" dirty="0" smtClean="0"/>
              <a:t>%).</a:t>
            </a:r>
            <a:endParaRPr lang="en-US" dirty="0" smtClean="0"/>
          </a:p>
          <a:p>
            <a:r>
              <a:rPr lang="en-US" dirty="0" smtClean="0"/>
              <a:t>One caveat is that we took the person at random – if they had other symptoms that motivated the test then we should take that into account.  </a:t>
            </a:r>
            <a:endParaRPr lang="en-US" dirty="0"/>
          </a:p>
        </p:txBody>
      </p:sp>
    </p:spTree>
    <p:extLst>
      <p:ext uri="{BB962C8B-B14F-4D97-AF65-F5344CB8AC3E}">
        <p14:creationId xmlns:p14="http://schemas.microsoft.com/office/powerpoint/2010/main" val="19242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Bayes’ Rule</a:t>
            </a:r>
          </a:p>
        </p:txBody>
      </p:sp>
      <p:sp>
        <p:nvSpPr>
          <p:cNvPr id="3" name="Content Placeholder 2"/>
          <p:cNvSpPr>
            <a:spLocks noGrp="1"/>
          </p:cNvSpPr>
          <p:nvPr>
            <p:ph idx="1"/>
          </p:nvPr>
        </p:nvSpPr>
        <p:spPr/>
        <p:txBody>
          <a:bodyPr/>
          <a:lstStyle/>
          <a:p>
            <a:r>
              <a:rPr lang="en-US" dirty="0" smtClean="0"/>
              <a:t>To summarize: we started with the prior credibility of the two disease states (present or absent)</a:t>
            </a:r>
          </a:p>
          <a:p>
            <a:r>
              <a:rPr lang="en-US" dirty="0" smtClean="0"/>
              <a:t>We used a diagnostic test that has a known hit and false alarm rate, which are the conditional probabilities of a positive test result, given each possible disease state.</a:t>
            </a:r>
          </a:p>
          <a:p>
            <a:r>
              <a:rPr lang="en-US" dirty="0" smtClean="0"/>
              <a:t>When an observed test result occurred we computed the conditional probabilities of disease states in that row using Bayes’ rule.</a:t>
            </a:r>
          </a:p>
          <a:p>
            <a:r>
              <a:rPr lang="en-US" dirty="0" smtClean="0"/>
              <a:t>The conditional probabilities are the re-allocated </a:t>
            </a:r>
            <a:r>
              <a:rPr lang="en-US" dirty="0" err="1" smtClean="0"/>
              <a:t>credibilities</a:t>
            </a:r>
            <a:r>
              <a:rPr lang="en-US" dirty="0" smtClean="0"/>
              <a:t> of the disease states, given the data.</a:t>
            </a:r>
            <a:endParaRPr lang="en-US" dirty="0"/>
          </a:p>
        </p:txBody>
      </p:sp>
    </p:spTree>
    <p:extLst>
      <p:ext uri="{BB962C8B-B14F-4D97-AF65-F5344CB8AC3E}">
        <p14:creationId xmlns:p14="http://schemas.microsoft.com/office/powerpoint/2010/main" val="250171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Applied to Parameters and Data</a:t>
            </a:r>
            <a:endParaRPr lang="en-US" dirty="0"/>
          </a:p>
        </p:txBody>
      </p:sp>
      <p:sp>
        <p:nvSpPr>
          <p:cNvPr id="3" name="Content Placeholder 2"/>
          <p:cNvSpPr>
            <a:spLocks noGrp="1"/>
          </p:cNvSpPr>
          <p:nvPr>
            <p:ph idx="1"/>
          </p:nvPr>
        </p:nvSpPr>
        <p:spPr>
          <a:xfrm>
            <a:off x="838200" y="1825624"/>
            <a:ext cx="10515600" cy="2752617"/>
          </a:xfrm>
        </p:spPr>
        <p:txBody>
          <a:bodyPr>
            <a:normAutofit lnSpcReduction="10000"/>
          </a:bodyPr>
          <a:lstStyle/>
          <a:p>
            <a:r>
              <a:rPr lang="en-US" dirty="0" smtClean="0"/>
              <a:t>The key application that makes Bayes’ rule so useful is when the row variable in the table below represents data values (like the test result), and the column variable represents parameter values (what we want to infer like what values of Student’s </a:t>
            </a:r>
            <a:r>
              <a:rPr lang="en-US" i="1" dirty="0" smtClean="0"/>
              <a:t>t</a:t>
            </a:r>
            <a:r>
              <a:rPr lang="en-US" dirty="0" smtClean="0"/>
              <a:t> are most probable, given our data). </a:t>
            </a:r>
          </a:p>
          <a:p>
            <a:r>
              <a:rPr lang="en-US" dirty="0" smtClean="0"/>
              <a:t>This gives us a model of data, given specific parameter values and allows us to evaluate evidence for that model from the data.</a:t>
            </a:r>
            <a:endParaRPr lang="en-US" dirty="0"/>
          </a:p>
        </p:txBody>
      </p:sp>
      <p:pic>
        <p:nvPicPr>
          <p:cNvPr id="4" name="Picture 3"/>
          <p:cNvPicPr>
            <a:picLocks noChangeAspect="1"/>
          </p:cNvPicPr>
          <p:nvPr/>
        </p:nvPicPr>
        <p:blipFill>
          <a:blip r:embed="rId2"/>
          <a:stretch>
            <a:fillRect/>
          </a:stretch>
        </p:blipFill>
        <p:spPr>
          <a:xfrm>
            <a:off x="3068877" y="4578242"/>
            <a:ext cx="6360632" cy="2089307"/>
          </a:xfrm>
          <a:prstGeom prst="rect">
            <a:avLst/>
          </a:prstGeom>
        </p:spPr>
      </p:pic>
    </p:spTree>
    <p:extLst>
      <p:ext uri="{BB962C8B-B14F-4D97-AF65-F5344CB8AC3E}">
        <p14:creationId xmlns:p14="http://schemas.microsoft.com/office/powerpoint/2010/main" val="24237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p:sp>
        <p:nvSpPr>
          <p:cNvPr id="3" name="Content Placeholder 2"/>
          <p:cNvSpPr>
            <a:spLocks noGrp="1"/>
          </p:cNvSpPr>
          <p:nvPr>
            <p:ph idx="1"/>
          </p:nvPr>
        </p:nvSpPr>
        <p:spPr/>
        <p:txBody>
          <a:bodyPr/>
          <a:lstStyle/>
          <a:p>
            <a:r>
              <a:rPr lang="en-US" dirty="0" smtClean="0"/>
              <a:t>A model of data specifies the probability of particular data values given the model’s structure and parameter values.</a:t>
            </a:r>
          </a:p>
          <a:p>
            <a:r>
              <a:rPr lang="en-US" dirty="0" smtClean="0"/>
              <a:t>The model also indicates the probability of the various parameter values.</a:t>
            </a:r>
          </a:p>
          <a:p>
            <a:r>
              <a:rPr lang="en-US" dirty="0" smtClean="0"/>
              <a:t>In other words the model specifies </a:t>
            </a:r>
            <a:r>
              <a:rPr lang="en-US" i="1" dirty="0" smtClean="0"/>
              <a:t>p</a:t>
            </a:r>
            <a:r>
              <a:rPr lang="en-US" dirty="0" smtClean="0"/>
              <a:t>(data values | parameter values) along with prior, </a:t>
            </a:r>
            <a:r>
              <a:rPr lang="en-US" i="1" dirty="0" smtClean="0"/>
              <a:t>p</a:t>
            </a:r>
            <a:r>
              <a:rPr lang="en-US" dirty="0" smtClean="0"/>
              <a:t>(parameter values).</a:t>
            </a:r>
          </a:p>
          <a:p>
            <a:r>
              <a:rPr lang="en-US" dirty="0" smtClean="0"/>
              <a:t>We use Bayes’ rule to convert that to what we really want to know, which is how strongly we should believe in the various parameter values, given the data: </a:t>
            </a:r>
            <a:r>
              <a:rPr lang="en-US" i="1" dirty="0" smtClean="0"/>
              <a:t>p</a:t>
            </a:r>
            <a:r>
              <a:rPr lang="en-US" dirty="0" smtClean="0"/>
              <a:t>(parameter values | data values).</a:t>
            </a:r>
            <a:endParaRPr lang="en-US" dirty="0"/>
          </a:p>
        </p:txBody>
      </p:sp>
    </p:spTree>
    <p:extLst>
      <p:ext uri="{BB962C8B-B14F-4D97-AF65-F5344CB8AC3E}">
        <p14:creationId xmlns:p14="http://schemas.microsoft.com/office/powerpoint/2010/main" val="15062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p:sp>
        <p:nvSpPr>
          <p:cNvPr id="3" name="Content Placeholder 2"/>
          <p:cNvSpPr>
            <a:spLocks noGrp="1"/>
          </p:cNvSpPr>
          <p:nvPr>
            <p:ph idx="1"/>
          </p:nvPr>
        </p:nvSpPr>
        <p:spPr>
          <a:xfrm>
            <a:off x="838200" y="1825624"/>
            <a:ext cx="10515600" cy="2796479"/>
          </a:xfrm>
        </p:spPr>
        <p:txBody>
          <a:bodyPr>
            <a:normAutofit/>
          </a:bodyPr>
          <a:lstStyle/>
          <a:p>
            <a:r>
              <a:rPr lang="en-US" dirty="0" smtClean="0"/>
              <a:t>The two-way table below can help thinking about how we are applying Bayes’ rule to parameters and data.</a:t>
            </a:r>
          </a:p>
          <a:p>
            <a:r>
              <a:rPr lang="en-US" dirty="0" smtClean="0"/>
              <a:t>The columns correspond to specific parameter values, and the rows </a:t>
            </a:r>
            <a:r>
              <a:rPr lang="en-US" dirty="0" smtClean="0"/>
              <a:t>specific </a:t>
            </a:r>
            <a:r>
              <a:rPr lang="en-US" dirty="0" smtClean="0"/>
              <a:t>values of data.</a:t>
            </a:r>
          </a:p>
          <a:p>
            <a:r>
              <a:rPr lang="en-US" dirty="0" smtClean="0"/>
              <a:t>Each cell holds the joint probability of the specific combination of parameter value, </a:t>
            </a:r>
            <a:r>
              <a:rPr lang="en-US" dirty="0" smtClean="0">
                <a:latin typeface="Symbol" panose="05050102010706020507" pitchFamily="18" charset="2"/>
              </a:rPr>
              <a:t>q</a:t>
            </a:r>
            <a:r>
              <a:rPr lang="en-US" dirty="0" smtClean="0"/>
              <a:t>, and data value </a:t>
            </a:r>
            <a:r>
              <a:rPr lang="en-US" i="1" dirty="0" smtClean="0"/>
              <a:t>D.</a:t>
            </a:r>
            <a:endParaRPr lang="en-US" dirty="0"/>
          </a:p>
        </p:txBody>
      </p:sp>
      <p:pic>
        <p:nvPicPr>
          <p:cNvPr id="4" name="Picture 3"/>
          <p:cNvPicPr>
            <a:picLocks noChangeAspect="1"/>
          </p:cNvPicPr>
          <p:nvPr/>
        </p:nvPicPr>
        <p:blipFill>
          <a:blip r:embed="rId2"/>
          <a:stretch>
            <a:fillRect/>
          </a:stretch>
        </p:blipFill>
        <p:spPr>
          <a:xfrm>
            <a:off x="3494762" y="4781633"/>
            <a:ext cx="5390836" cy="2076367"/>
          </a:xfrm>
          <a:prstGeom prst="rect">
            <a:avLst/>
          </a:prstGeom>
        </p:spPr>
      </p:pic>
    </p:spTree>
    <p:extLst>
      <p:ext uri="{BB962C8B-B14F-4D97-AF65-F5344CB8AC3E}">
        <p14:creationId xmlns:p14="http://schemas.microsoft.com/office/powerpoint/2010/main" val="113480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p:sp>
        <p:nvSpPr>
          <p:cNvPr id="3" name="Content Placeholder 2"/>
          <p:cNvSpPr>
            <a:spLocks noGrp="1"/>
          </p:cNvSpPr>
          <p:nvPr>
            <p:ph idx="1"/>
          </p:nvPr>
        </p:nvSpPr>
        <p:spPr>
          <a:xfrm>
            <a:off x="838200" y="1825624"/>
            <a:ext cx="10515600" cy="2796479"/>
          </a:xfrm>
        </p:spPr>
        <p:txBody>
          <a:bodyPr>
            <a:normAutofit/>
          </a:bodyPr>
          <a:lstStyle/>
          <a:p>
            <a:r>
              <a:rPr lang="en-US" dirty="0" smtClean="0"/>
              <a:t>When we observe a particular data value, </a:t>
            </a:r>
            <a:r>
              <a:rPr lang="en-US" i="1" dirty="0" smtClean="0"/>
              <a:t>D</a:t>
            </a:r>
            <a:r>
              <a:rPr lang="en-US" dirty="0" smtClean="0"/>
              <a:t>, we restrict our attention to the specific row of this table that corresponds to value </a:t>
            </a:r>
            <a:r>
              <a:rPr lang="en-US" i="1" dirty="0" smtClean="0"/>
              <a:t>D.</a:t>
            </a:r>
          </a:p>
          <a:p>
            <a:r>
              <a:rPr lang="en-US" dirty="0" smtClean="0"/>
              <a:t>The prior probability of the parameter values is the marginal distribution, </a:t>
            </a:r>
            <a:r>
              <a:rPr lang="en-US" i="1" dirty="0" smtClean="0"/>
              <a:t>p</a:t>
            </a:r>
            <a:r>
              <a:rPr lang="en-US" dirty="0" smtClean="0"/>
              <a:t>(</a:t>
            </a:r>
            <a:r>
              <a:rPr lang="en-US" dirty="0" smtClean="0">
                <a:latin typeface="Symbol" panose="05050102010706020507" pitchFamily="18" charset="2"/>
              </a:rPr>
              <a:t>q</a:t>
            </a:r>
            <a:r>
              <a:rPr lang="en-US" dirty="0" smtClean="0"/>
              <a:t>), which is in the lower row.</a:t>
            </a:r>
          </a:p>
          <a:p>
            <a:r>
              <a:rPr lang="en-US" dirty="0" smtClean="0"/>
              <a:t>The posterior distribution on </a:t>
            </a:r>
            <a:r>
              <a:rPr lang="en-US" dirty="0" smtClean="0">
                <a:latin typeface="Symbol" panose="05050102010706020507" pitchFamily="18" charset="2"/>
              </a:rPr>
              <a:t>q </a:t>
            </a:r>
            <a:r>
              <a:rPr lang="en-US" dirty="0" smtClean="0"/>
              <a:t>is obtained by dividing the joint probabilities in that row by the marginal probability, </a:t>
            </a:r>
            <a:r>
              <a:rPr lang="en-US" i="1" dirty="0" smtClean="0"/>
              <a:t>p</a:t>
            </a:r>
            <a:r>
              <a:rPr lang="en-US" dirty="0" smtClean="0"/>
              <a:t>(</a:t>
            </a:r>
            <a:r>
              <a:rPr lang="en-US" i="1" dirty="0" smtClean="0"/>
              <a:t>D</a:t>
            </a:r>
            <a:r>
              <a:rPr lang="en-US" dirty="0" smtClean="0"/>
              <a:t>).</a:t>
            </a:r>
            <a:endParaRPr lang="en-US" dirty="0"/>
          </a:p>
        </p:txBody>
      </p:sp>
      <p:pic>
        <p:nvPicPr>
          <p:cNvPr id="4" name="Picture 3"/>
          <p:cNvPicPr>
            <a:picLocks noChangeAspect="1"/>
          </p:cNvPicPr>
          <p:nvPr/>
        </p:nvPicPr>
        <p:blipFill>
          <a:blip r:embed="rId2"/>
          <a:stretch>
            <a:fillRect/>
          </a:stretch>
        </p:blipFill>
        <p:spPr>
          <a:xfrm>
            <a:off x="3494762" y="4781633"/>
            <a:ext cx="5390836" cy="2076367"/>
          </a:xfrm>
          <a:prstGeom prst="rect">
            <a:avLst/>
          </a:prstGeom>
        </p:spPr>
      </p:pic>
    </p:spTree>
    <p:extLst>
      <p:ext uri="{BB962C8B-B14F-4D97-AF65-F5344CB8AC3E}">
        <p14:creationId xmlns:p14="http://schemas.microsoft.com/office/powerpoint/2010/main" val="330369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smtClean="0"/>
                  <a:t>Bayes’ rule is shifting attention from the prior marginal distribution of the parameter values to the posterior, conditional distribution of parameter values for a specific value of data.</a:t>
                </a:r>
              </a:p>
              <a:p>
                <a:r>
                  <a:rPr lang="en-US" dirty="0" smtClean="0"/>
                  <a:t>The factors of Bayes’ rule have specific names.</a:t>
                </a:r>
              </a:p>
              <a:p>
                <a:pPr lvl="1"/>
                <a:r>
                  <a:rPr lang="en-US" i="1" dirty="0" smtClean="0"/>
                  <a:t>p</a:t>
                </a:r>
                <a:r>
                  <a:rPr lang="en-US" dirty="0" smtClean="0"/>
                  <a:t>(</a:t>
                </a:r>
                <a:r>
                  <a:rPr lang="en-US" dirty="0" err="1" smtClean="0">
                    <a:latin typeface="Symbol" panose="05050102010706020507" pitchFamily="18" charset="2"/>
                  </a:rPr>
                  <a:t>q</a:t>
                </a:r>
                <a:r>
                  <a:rPr lang="en-US" dirty="0" err="1" smtClean="0"/>
                  <a:t>|D</a:t>
                </a:r>
                <a:r>
                  <a:rPr lang="en-US" dirty="0" smtClean="0"/>
                  <a:t>)     = </a:t>
                </a:r>
                <a:r>
                  <a:rPr lang="en-US" i="1" dirty="0" smtClean="0"/>
                  <a:t>p</a:t>
                </a:r>
                <a:r>
                  <a:rPr lang="en-US" dirty="0" smtClean="0"/>
                  <a:t>(</a:t>
                </a:r>
                <a:r>
                  <a:rPr lang="en-US" dirty="0" err="1" smtClean="0"/>
                  <a:t>D|</a:t>
                </a:r>
                <a:r>
                  <a:rPr lang="en-US" dirty="0" err="1" smtClean="0">
                    <a:latin typeface="Symbol" panose="05050102010706020507" pitchFamily="18" charset="2"/>
                  </a:rPr>
                  <a:t>q</a:t>
                </a:r>
                <a:r>
                  <a:rPr lang="en-US" dirty="0" smtClean="0"/>
                  <a:t>)      *    </a:t>
                </a:r>
                <a:r>
                  <a:rPr lang="en-US" i="1" dirty="0" smtClean="0"/>
                  <a:t>p</a:t>
                </a:r>
                <a:r>
                  <a:rPr lang="en-US" dirty="0" smtClean="0"/>
                  <a:t>(</a:t>
                </a:r>
                <a:r>
                  <a:rPr lang="en-US" dirty="0" smtClean="0">
                    <a:latin typeface="Symbol" panose="05050102010706020507" pitchFamily="18" charset="2"/>
                  </a:rPr>
                  <a:t>q</a:t>
                </a:r>
                <a:r>
                  <a:rPr lang="en-US" dirty="0" smtClean="0"/>
                  <a:t>)  /  </a:t>
                </a:r>
                <a:r>
                  <a:rPr lang="en-US" i="1" dirty="0" smtClean="0"/>
                  <a:t>p</a:t>
                </a:r>
                <a:r>
                  <a:rPr lang="en-US" dirty="0" smtClean="0"/>
                  <a:t>(D)</a:t>
                </a:r>
              </a:p>
              <a:p>
                <a:pPr lvl="1"/>
                <a:r>
                  <a:rPr lang="en-US" dirty="0"/>
                  <a:t>p</a:t>
                </a:r>
                <a:r>
                  <a:rPr lang="en-US" dirty="0" smtClean="0"/>
                  <a:t>osterior    likelihood     prior    evidence</a:t>
                </a:r>
              </a:p>
              <a:p>
                <a:r>
                  <a:rPr lang="en-US" dirty="0" smtClean="0"/>
                  <a:t>Evidence, the denominator can be rewritten as:</a:t>
                </a:r>
              </a:p>
              <a:p>
                <a:pPr lvl="1"/>
                <a14:m>
                  <m:oMath xmlns:m="http://schemas.openxmlformats.org/officeDocument/2006/math">
                    <m:nary>
                      <m:naryPr>
                        <m:chr m:val="∑"/>
                        <m:limLoc m:val="subSup"/>
                        <m:supHide m:val="on"/>
                        <m:ctrlPr>
                          <a:rPr lang="en-US" i="1" smtClean="0">
                            <a:latin typeface="Cambria Math" panose="02040503050406030204" pitchFamily="18" charset="0"/>
                          </a:rPr>
                        </m:ctrlPr>
                      </m:naryPr>
                      <m:sub>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sub>
                      <m:sup/>
                      <m:e>
                        <m:r>
                          <a:rPr lang="en-US" i="1">
                            <a:latin typeface="Cambria Math" panose="02040503050406030204" pitchFamily="18" charset="0"/>
                          </a:rPr>
                          <m:t>𝑝</m:t>
                        </m:r>
                        <m:d>
                          <m:dPr>
                            <m:ctrlPr>
                              <a:rPr lang="en-US" i="1">
                                <a:latin typeface="Cambria Math" panose="02040503050406030204" pitchFamily="18" charset="0"/>
                              </a:rPr>
                            </m:ctrlPr>
                          </m:dPr>
                          <m:e>
                            <m:r>
                              <a:rPr lang="en-US" b="0" i="1" smtClean="0">
                                <a:latin typeface="Cambria Math" panose="02040503050406030204" pitchFamily="18" charset="0"/>
                              </a:rPr>
                              <m:t>𝐷</m:t>
                            </m:r>
                          </m:e>
                          <m:e>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e>
                        </m:d>
                        <m:r>
                          <a:rPr lang="en-US" i="1">
                            <a:latin typeface="Cambria Math" panose="02040503050406030204" pitchFamily="18" charset="0"/>
                          </a:rPr>
                          <m:t>𝑝</m:t>
                        </m:r>
                        <m:r>
                          <a:rPr lang="en-US" i="1">
                            <a:latin typeface="Cambria Math" panose="02040503050406030204" pitchFamily="18" charset="0"/>
                          </a:rPr>
                          <m:t>(</m:t>
                        </m:r>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r>
                          <a:rPr lang="en-US" i="1">
                            <a:latin typeface="Cambria Math" panose="02040503050406030204" pitchFamily="18" charset="0"/>
                          </a:rPr>
                          <m:t>)</m:t>
                        </m:r>
                      </m:e>
                    </m:nary>
                  </m:oMath>
                </a14:m>
                <a:endParaRPr lang="en-US" dirty="0" smtClean="0"/>
              </a:p>
              <a:p>
                <a:r>
                  <a:rPr lang="en-US" dirty="0" smtClean="0"/>
                  <a:t>Again, the asterisk indicates that we are referring to all possible parameter values rather than specific ones in the numerator.</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1275" b="-3782"/>
                </a:stretch>
              </a:blipFill>
            </p:spPr>
            <p:txBody>
              <a:bodyPr/>
              <a:lstStyle/>
              <a:p>
                <a:r>
                  <a:rPr lang="en-US">
                    <a:noFill/>
                  </a:rPr>
                  <a:t> </a:t>
                </a:r>
              </a:p>
            </p:txBody>
          </p:sp>
        </mc:Fallback>
      </mc:AlternateContent>
    </p:spTree>
    <p:extLst>
      <p:ext uri="{BB962C8B-B14F-4D97-AF65-F5344CB8AC3E}">
        <p14:creationId xmlns:p14="http://schemas.microsoft.com/office/powerpoint/2010/main" val="93697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p:sp>
        <p:nvSpPr>
          <p:cNvPr id="3" name="Content Placeholder 2"/>
          <p:cNvSpPr>
            <a:spLocks noGrp="1"/>
          </p:cNvSpPr>
          <p:nvPr>
            <p:ph idx="1"/>
          </p:nvPr>
        </p:nvSpPr>
        <p:spPr/>
        <p:txBody>
          <a:bodyPr/>
          <a:lstStyle/>
          <a:p>
            <a:r>
              <a:rPr lang="en-US" dirty="0" smtClean="0"/>
              <a:t>The </a:t>
            </a:r>
            <a:r>
              <a:rPr lang="en-US" b="1" dirty="0" smtClean="0"/>
              <a:t>prior</a:t>
            </a:r>
            <a:r>
              <a:rPr lang="en-US" dirty="0" smtClean="0"/>
              <a:t>, </a:t>
            </a:r>
            <a:r>
              <a:rPr lang="en-US" i="1" dirty="0" smtClean="0"/>
              <a:t>p</a:t>
            </a:r>
            <a:r>
              <a:rPr lang="en-US" dirty="0" smtClean="0"/>
              <a:t>(</a:t>
            </a:r>
            <a:r>
              <a:rPr lang="en-US" dirty="0" smtClean="0">
                <a:latin typeface="Symbol" panose="05050102010706020507" pitchFamily="18" charset="2"/>
              </a:rPr>
              <a:t>q)</a:t>
            </a:r>
            <a:r>
              <a:rPr lang="en-US" dirty="0" smtClean="0"/>
              <a:t>, is the credibility of the parameter values without the data.</a:t>
            </a:r>
          </a:p>
          <a:p>
            <a:r>
              <a:rPr lang="en-US" dirty="0" smtClean="0"/>
              <a:t>The </a:t>
            </a:r>
            <a:r>
              <a:rPr lang="en-US" b="1" dirty="0" smtClean="0"/>
              <a:t>posterior</a:t>
            </a:r>
            <a:r>
              <a:rPr lang="en-US" dirty="0" smtClean="0"/>
              <a:t>, </a:t>
            </a:r>
            <a:r>
              <a:rPr lang="en-US" i="1" dirty="0" smtClean="0"/>
              <a:t>p</a:t>
            </a:r>
            <a:r>
              <a:rPr lang="en-US" dirty="0" smtClean="0"/>
              <a:t>(</a:t>
            </a:r>
            <a:r>
              <a:rPr lang="en-US" dirty="0" err="1" smtClean="0">
                <a:latin typeface="Symbol" panose="05050102010706020507" pitchFamily="18" charset="2"/>
              </a:rPr>
              <a:t>q</a:t>
            </a:r>
            <a:r>
              <a:rPr lang="en-US" dirty="0" err="1" smtClean="0"/>
              <a:t>|D</a:t>
            </a:r>
            <a:r>
              <a:rPr lang="en-US" dirty="0" smtClean="0"/>
              <a:t>), is the credibility of the parameter values after taking the data into account.</a:t>
            </a:r>
          </a:p>
          <a:p>
            <a:r>
              <a:rPr lang="en-US" dirty="0" smtClean="0"/>
              <a:t>The </a:t>
            </a:r>
            <a:r>
              <a:rPr lang="en-US" b="1" dirty="0" smtClean="0"/>
              <a:t>likelihood</a:t>
            </a:r>
            <a:r>
              <a:rPr lang="en-US" dirty="0" smtClean="0"/>
              <a:t>, </a:t>
            </a:r>
            <a:r>
              <a:rPr lang="en-US" i="1" dirty="0" smtClean="0"/>
              <a:t>p</a:t>
            </a:r>
            <a:r>
              <a:rPr lang="en-US" dirty="0" smtClean="0"/>
              <a:t>(</a:t>
            </a:r>
            <a:r>
              <a:rPr lang="en-US" dirty="0" err="1" smtClean="0"/>
              <a:t>D|</a:t>
            </a:r>
            <a:r>
              <a:rPr lang="en-US" dirty="0" err="1" smtClean="0">
                <a:latin typeface="Symbol" panose="05050102010706020507" pitchFamily="18" charset="2"/>
              </a:rPr>
              <a:t>q</a:t>
            </a:r>
            <a:r>
              <a:rPr lang="en-US" dirty="0" smtClean="0"/>
              <a:t>), is the probability that the data could be generated with parameter value </a:t>
            </a:r>
            <a:r>
              <a:rPr lang="en-US" dirty="0" smtClean="0">
                <a:latin typeface="Symbol" panose="05050102010706020507" pitchFamily="18" charset="2"/>
              </a:rPr>
              <a:t>q</a:t>
            </a:r>
            <a:r>
              <a:rPr lang="en-US" dirty="0" smtClean="0"/>
              <a:t>.</a:t>
            </a:r>
          </a:p>
          <a:p>
            <a:r>
              <a:rPr lang="en-US" dirty="0" smtClean="0"/>
              <a:t>The </a:t>
            </a:r>
            <a:r>
              <a:rPr lang="en-US" b="1" dirty="0" smtClean="0"/>
              <a:t>evidence </a:t>
            </a:r>
            <a:r>
              <a:rPr lang="en-US" dirty="0" smtClean="0"/>
              <a:t>for the model, </a:t>
            </a:r>
            <a:r>
              <a:rPr lang="en-US" i="1" dirty="0" smtClean="0"/>
              <a:t>p</a:t>
            </a:r>
            <a:r>
              <a:rPr lang="en-US" dirty="0" smtClean="0"/>
              <a:t>(D), is the overall probability of the data according to the model, determined by averaging across all possible parameter values weighted by the strength of belief in those parameter values.</a:t>
            </a:r>
            <a:endParaRPr lang="en-US" b="1" dirty="0"/>
          </a:p>
        </p:txBody>
      </p:sp>
    </p:spTree>
    <p:extLst>
      <p:ext uri="{BB962C8B-B14F-4D97-AF65-F5344CB8AC3E}">
        <p14:creationId xmlns:p14="http://schemas.microsoft.com/office/powerpoint/2010/main" val="395407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Applied to Parameters and Data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smtClean="0"/>
                  <a:t>The denominator of Bayes rule, or evidence, is also called the </a:t>
                </a:r>
                <a:r>
                  <a:rPr lang="en-US" i="1" dirty="0" smtClean="0"/>
                  <a:t>marginal likelihood.</a:t>
                </a:r>
              </a:p>
              <a:p>
                <a:r>
                  <a:rPr lang="en-US" dirty="0" smtClean="0"/>
                  <a:t>So far we’ve discussed Bayes’ rule in the context of discrete-valued variables (has the disease or not).</a:t>
                </a:r>
              </a:p>
              <a:p>
                <a:r>
                  <a:rPr lang="en-US" dirty="0" smtClean="0"/>
                  <a:t>It also applies to continuous variables, but probability masses become probability densities, and sums become integrals.</a:t>
                </a:r>
              </a:p>
              <a:p>
                <a:r>
                  <a:rPr lang="en-US" dirty="0" smtClean="0"/>
                  <a:t>For continuous variables, the only change is that the marginal likelihood changes from a sum to an integral:</a:t>
                </a:r>
              </a:p>
              <a:p>
                <a:pPr lvl="1"/>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e>
                    </m:d>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e>
                          <m:e>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e>
                        </m:d>
                        <m:r>
                          <a:rPr lang="en-US" b="0" i="1" smtClean="0">
                            <a:latin typeface="Cambria Math" panose="02040503050406030204" pitchFamily="18" charset="0"/>
                          </a:rPr>
                          <m:t>𝑝</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rPr>
                              <m:t>∗</m:t>
                            </m:r>
                          </m:sup>
                        </m:sSup>
                        <m:r>
                          <a:rPr lang="en-US" b="0" i="1" smtClean="0">
                            <a:latin typeface="Cambria Math" panose="02040503050406030204" pitchFamily="18" charset="0"/>
                          </a:rPr>
                          <m:t>)</m:t>
                        </m:r>
                      </m:e>
                    </m:nary>
                  </m:oMath>
                </a14:m>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1739" b="-16106"/>
                </a:stretch>
              </a:blipFill>
            </p:spPr>
            <p:txBody>
              <a:bodyPr/>
              <a:lstStyle/>
              <a:p>
                <a:r>
                  <a:rPr lang="en-US">
                    <a:noFill/>
                  </a:rPr>
                  <a:t> </a:t>
                </a:r>
              </a:p>
            </p:txBody>
          </p:sp>
        </mc:Fallback>
      </mc:AlternateContent>
    </p:spTree>
    <p:extLst>
      <p:ext uri="{BB962C8B-B14F-4D97-AF65-F5344CB8AC3E}">
        <p14:creationId xmlns:p14="http://schemas.microsoft.com/office/powerpoint/2010/main" val="287414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Estimating bias in a coin</a:t>
            </a:r>
            <a:endParaRPr lang="en-US" dirty="0"/>
          </a:p>
        </p:txBody>
      </p:sp>
      <p:sp>
        <p:nvSpPr>
          <p:cNvPr id="3" name="Content Placeholder 2"/>
          <p:cNvSpPr>
            <a:spLocks noGrp="1"/>
          </p:cNvSpPr>
          <p:nvPr>
            <p:ph idx="1"/>
          </p:nvPr>
        </p:nvSpPr>
        <p:spPr/>
        <p:txBody>
          <a:bodyPr/>
          <a:lstStyle/>
          <a:p>
            <a:r>
              <a:rPr lang="en-US" dirty="0" smtClean="0"/>
              <a:t>As an example of Bayesian analysis of continuous outcomes we will use Bayes’ rule to determine the bias, or underlying probability that the coin flips heads, from the data.</a:t>
            </a:r>
          </a:p>
          <a:p>
            <a:r>
              <a:rPr lang="en-US" dirty="0" err="1" smtClean="0"/>
              <a:t>Kruschke’s</a:t>
            </a:r>
            <a:r>
              <a:rPr lang="en-US" dirty="0" smtClean="0"/>
              <a:t> text goes into more detail than I will present on the underlying math behind our operations.</a:t>
            </a:r>
          </a:p>
          <a:p>
            <a:r>
              <a:rPr lang="en-US" dirty="0" smtClean="0"/>
              <a:t>I will focus more on the results from different examples and how different types of data (number of coin flips and proportion that were heads) affect the likelihood and posterior.</a:t>
            </a:r>
            <a:endParaRPr lang="en-US" dirty="0"/>
          </a:p>
        </p:txBody>
      </p:sp>
    </p:spTree>
    <p:extLst>
      <p:ext uri="{BB962C8B-B14F-4D97-AF65-F5344CB8AC3E}">
        <p14:creationId xmlns:p14="http://schemas.microsoft.com/office/powerpoint/2010/main" val="393005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Estimating bias in a coin</a:t>
            </a:r>
          </a:p>
        </p:txBody>
      </p:sp>
      <p:sp>
        <p:nvSpPr>
          <p:cNvPr id="3" name="Content Placeholder 2"/>
          <p:cNvSpPr>
            <a:spLocks noGrp="1"/>
          </p:cNvSpPr>
          <p:nvPr>
            <p:ph idx="1"/>
          </p:nvPr>
        </p:nvSpPr>
        <p:spPr>
          <a:xfrm>
            <a:off x="838200" y="1825625"/>
            <a:ext cx="10515600" cy="3422780"/>
          </a:xfrm>
        </p:spPr>
        <p:txBody>
          <a:bodyPr/>
          <a:lstStyle/>
          <a:p>
            <a:r>
              <a:rPr lang="en-US" dirty="0" smtClean="0"/>
              <a:t>Suppose we have a coin factory that tends to make fair coins, but they also tend to err a lot and make coins that are more or less likely to come up heads with repeated flips.  </a:t>
            </a:r>
          </a:p>
          <a:p>
            <a:r>
              <a:rPr lang="en-US" dirty="0">
                <a:latin typeface="Symbol" panose="05050102010706020507" pitchFamily="18" charset="2"/>
              </a:rPr>
              <a:t>q</a:t>
            </a:r>
            <a:r>
              <a:rPr lang="en-US" dirty="0" smtClean="0"/>
              <a:t> represents the true value of the coin that we are trying to infer from the data.</a:t>
            </a:r>
            <a:endParaRPr lang="en-US" dirty="0" smtClean="0">
              <a:latin typeface="Symbol" panose="05050102010706020507" pitchFamily="18" charset="2"/>
            </a:endParaRPr>
          </a:p>
          <a:p>
            <a:r>
              <a:rPr lang="en-US" dirty="0" smtClean="0"/>
              <a:t>We consider 1001 possibilities for the true value of </a:t>
            </a:r>
            <a:r>
              <a:rPr lang="en-US" dirty="0" smtClean="0">
                <a:latin typeface="Symbol" panose="05050102010706020507" pitchFamily="18" charset="2"/>
              </a:rPr>
              <a:t>q </a:t>
            </a:r>
            <a:r>
              <a:rPr lang="en-US" dirty="0" smtClean="0"/>
              <a:t>and construct a triangular prior where .5 is the most likely value, but other values are also possible.</a:t>
            </a:r>
            <a:endParaRPr lang="en-US" dirty="0"/>
          </a:p>
        </p:txBody>
      </p:sp>
      <p:pic>
        <p:nvPicPr>
          <p:cNvPr id="4" name="Picture 3"/>
          <p:cNvPicPr>
            <a:picLocks noChangeAspect="1"/>
          </p:cNvPicPr>
          <p:nvPr/>
        </p:nvPicPr>
        <p:blipFill>
          <a:blip r:embed="rId2"/>
          <a:stretch>
            <a:fillRect/>
          </a:stretch>
        </p:blipFill>
        <p:spPr>
          <a:xfrm>
            <a:off x="3569917" y="4873419"/>
            <a:ext cx="4459265" cy="1984581"/>
          </a:xfrm>
          <a:prstGeom prst="rect">
            <a:avLst/>
          </a:prstGeom>
        </p:spPr>
      </p:pic>
    </p:spTree>
    <p:extLst>
      <p:ext uri="{BB962C8B-B14F-4D97-AF65-F5344CB8AC3E}">
        <p14:creationId xmlns:p14="http://schemas.microsoft.com/office/powerpoint/2010/main" val="79993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Estimating bias in a coin</a:t>
            </a:r>
          </a:p>
        </p:txBody>
      </p:sp>
      <p:sp>
        <p:nvSpPr>
          <p:cNvPr id="3" name="Content Placeholder 2"/>
          <p:cNvSpPr>
            <a:spLocks noGrp="1"/>
          </p:cNvSpPr>
          <p:nvPr>
            <p:ph idx="1"/>
          </p:nvPr>
        </p:nvSpPr>
        <p:spPr>
          <a:xfrm>
            <a:off x="838200" y="1825625"/>
            <a:ext cx="5086611" cy="4351338"/>
          </a:xfrm>
        </p:spPr>
        <p:txBody>
          <a:bodyPr/>
          <a:lstStyle/>
          <a:p>
            <a:r>
              <a:rPr lang="en-US" dirty="0" smtClean="0"/>
              <a:t>Suppose we flipped the coin four times and only one of these four were heads.  </a:t>
            </a:r>
          </a:p>
          <a:p>
            <a:r>
              <a:rPr lang="en-US" dirty="0" smtClean="0"/>
              <a:t>The prior, likelihood, and posterior are shown to the right.</a:t>
            </a:r>
          </a:p>
          <a:p>
            <a:r>
              <a:rPr lang="en-US" dirty="0" smtClean="0"/>
              <a:t>Note that the width of the 95% HDI is large and includes the value of .5.</a:t>
            </a:r>
            <a:endParaRPr lang="en-US" dirty="0"/>
          </a:p>
        </p:txBody>
      </p:sp>
      <p:pic>
        <p:nvPicPr>
          <p:cNvPr id="4" name="Picture 3"/>
          <p:cNvPicPr>
            <a:picLocks noChangeAspect="1"/>
          </p:cNvPicPr>
          <p:nvPr/>
        </p:nvPicPr>
        <p:blipFill>
          <a:blip r:embed="rId2"/>
          <a:stretch>
            <a:fillRect/>
          </a:stretch>
        </p:blipFill>
        <p:spPr>
          <a:xfrm>
            <a:off x="6893681" y="1177446"/>
            <a:ext cx="3921687" cy="5398718"/>
          </a:xfrm>
          <a:prstGeom prst="rect">
            <a:avLst/>
          </a:prstGeom>
        </p:spPr>
      </p:pic>
    </p:spTree>
    <p:extLst>
      <p:ext uri="{BB962C8B-B14F-4D97-AF65-F5344CB8AC3E}">
        <p14:creationId xmlns:p14="http://schemas.microsoft.com/office/powerpoint/2010/main" val="423867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Estimating bias in a coin</a:t>
            </a:r>
          </a:p>
        </p:txBody>
      </p:sp>
      <p:sp>
        <p:nvSpPr>
          <p:cNvPr id="3" name="Content Placeholder 2"/>
          <p:cNvSpPr>
            <a:spLocks noGrp="1"/>
          </p:cNvSpPr>
          <p:nvPr>
            <p:ph idx="1"/>
          </p:nvPr>
        </p:nvSpPr>
        <p:spPr>
          <a:xfrm>
            <a:off x="838200" y="1825625"/>
            <a:ext cx="5349658" cy="4351338"/>
          </a:xfrm>
        </p:spPr>
        <p:txBody>
          <a:bodyPr/>
          <a:lstStyle/>
          <a:p>
            <a:r>
              <a:rPr lang="en-US" dirty="0" smtClean="0"/>
              <a:t>Now suppose we still observed that 25% of the flips were heads, but from 40 observations.</a:t>
            </a:r>
          </a:p>
          <a:p>
            <a:r>
              <a:rPr lang="en-US" dirty="0" smtClean="0"/>
              <a:t>The posterior distribution is much narrower and .5 is no longer included in the 95% HDI.</a:t>
            </a:r>
          </a:p>
          <a:p>
            <a:r>
              <a:rPr lang="en-US" dirty="0" smtClean="0"/>
              <a:t>The posterior will be less influenced by the prior distribution as sample size increases.</a:t>
            </a:r>
            <a:endParaRPr lang="en-US" dirty="0"/>
          </a:p>
        </p:txBody>
      </p:sp>
      <p:pic>
        <p:nvPicPr>
          <p:cNvPr id="4" name="Picture 3"/>
          <p:cNvPicPr>
            <a:picLocks noChangeAspect="1"/>
          </p:cNvPicPr>
          <p:nvPr/>
        </p:nvPicPr>
        <p:blipFill>
          <a:blip r:embed="rId2"/>
          <a:stretch>
            <a:fillRect/>
          </a:stretch>
        </p:blipFill>
        <p:spPr>
          <a:xfrm>
            <a:off x="7540669" y="1339342"/>
            <a:ext cx="4020220" cy="5323904"/>
          </a:xfrm>
          <a:prstGeom prst="rect">
            <a:avLst/>
          </a:prstGeom>
        </p:spPr>
      </p:pic>
    </p:spTree>
    <p:extLst>
      <p:ext uri="{BB962C8B-B14F-4D97-AF65-F5344CB8AC3E}">
        <p14:creationId xmlns:p14="http://schemas.microsoft.com/office/powerpoint/2010/main" val="23663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Estimating bias in a coin</a:t>
            </a:r>
          </a:p>
        </p:txBody>
      </p:sp>
      <p:sp>
        <p:nvSpPr>
          <p:cNvPr id="3" name="Content Placeholder 2"/>
          <p:cNvSpPr>
            <a:spLocks noGrp="1"/>
          </p:cNvSpPr>
          <p:nvPr>
            <p:ph idx="1"/>
          </p:nvPr>
        </p:nvSpPr>
        <p:spPr>
          <a:xfrm>
            <a:off x="838200" y="1825625"/>
            <a:ext cx="5349658" cy="4351338"/>
          </a:xfrm>
        </p:spPr>
        <p:txBody>
          <a:bodyPr>
            <a:normAutofit/>
          </a:bodyPr>
          <a:lstStyle/>
          <a:p>
            <a:r>
              <a:rPr lang="en-US" dirty="0" smtClean="0"/>
              <a:t>In general broad priors have less effect on the posterior distribution than sharper, narrower priors.</a:t>
            </a:r>
          </a:p>
          <a:p>
            <a:r>
              <a:rPr lang="en-US" dirty="0" smtClean="0"/>
              <a:t>This plot shows the same data with N=40 and proportion of heads =.25.</a:t>
            </a:r>
          </a:p>
          <a:p>
            <a:r>
              <a:rPr lang="en-US" dirty="0" smtClean="0"/>
              <a:t>Due to the sharp prior around .5 the posterior is less influenced by the data.</a:t>
            </a:r>
            <a:endParaRPr lang="en-US" dirty="0"/>
          </a:p>
        </p:txBody>
      </p:sp>
      <p:pic>
        <p:nvPicPr>
          <p:cNvPr id="4" name="Picture 3"/>
          <p:cNvPicPr>
            <a:picLocks noChangeAspect="1"/>
          </p:cNvPicPr>
          <p:nvPr/>
        </p:nvPicPr>
        <p:blipFill>
          <a:blip r:embed="rId2"/>
          <a:stretch>
            <a:fillRect/>
          </a:stretch>
        </p:blipFill>
        <p:spPr>
          <a:xfrm>
            <a:off x="6922115" y="1236304"/>
            <a:ext cx="4169300" cy="5529980"/>
          </a:xfrm>
          <a:prstGeom prst="rect">
            <a:avLst/>
          </a:prstGeom>
        </p:spPr>
      </p:pic>
    </p:spTree>
    <p:extLst>
      <p:ext uri="{BB962C8B-B14F-4D97-AF65-F5344CB8AC3E}">
        <p14:creationId xmlns:p14="http://schemas.microsoft.com/office/powerpoint/2010/main" val="379605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Priors</a:t>
            </a:r>
            <a:endParaRPr lang="en-US" dirty="0"/>
          </a:p>
        </p:txBody>
      </p:sp>
      <p:sp>
        <p:nvSpPr>
          <p:cNvPr id="3" name="Content Placeholder 2"/>
          <p:cNvSpPr>
            <a:spLocks noGrp="1"/>
          </p:cNvSpPr>
          <p:nvPr>
            <p:ph idx="1"/>
          </p:nvPr>
        </p:nvSpPr>
        <p:spPr/>
        <p:txBody>
          <a:bodyPr>
            <a:normAutofit lnSpcReduction="10000"/>
          </a:bodyPr>
          <a:lstStyle/>
          <a:p>
            <a:r>
              <a:rPr lang="en-US" dirty="0" smtClean="0"/>
              <a:t>For most applications prior specification is technically unproblematic.</a:t>
            </a:r>
          </a:p>
          <a:p>
            <a:r>
              <a:rPr lang="en-US" dirty="0" smtClean="0"/>
              <a:t>We will use vague priors that do not give too much credit to unrealistic values (e.g. </a:t>
            </a:r>
            <a:r>
              <a:rPr lang="en-US" dirty="0" smtClean="0">
                <a:latin typeface="Symbol" panose="05050102010706020507" pitchFamily="18" charset="2"/>
              </a:rPr>
              <a:t>b</a:t>
            </a:r>
            <a:r>
              <a:rPr lang="en-US" dirty="0" smtClean="0"/>
              <a:t>=5)</a:t>
            </a:r>
          </a:p>
          <a:p>
            <a:r>
              <a:rPr lang="en-US" dirty="0" smtClean="0"/>
              <a:t>Prior beliefs should influence rational inference from the data, and they should be based on publicly agreed upon facts or theories.</a:t>
            </a:r>
          </a:p>
          <a:p>
            <a:r>
              <a:rPr lang="en-US" dirty="0" smtClean="0"/>
              <a:t>This may be applicable to many counter-intuitive findings that have recently proven difficult to replicate.</a:t>
            </a:r>
          </a:p>
          <a:p>
            <a:r>
              <a:rPr lang="en-US" dirty="0" smtClean="0"/>
              <a:t>For example, perhaps our priors should reflect the fact that most people do not believe in ESP, and we will need strong evidence to overturn this prior belief.</a:t>
            </a:r>
            <a:endParaRPr lang="en-US" dirty="0"/>
          </a:p>
        </p:txBody>
      </p:sp>
    </p:spTree>
    <p:extLst>
      <p:ext uri="{BB962C8B-B14F-4D97-AF65-F5344CB8AC3E}">
        <p14:creationId xmlns:p14="http://schemas.microsoft.com/office/powerpoint/2010/main" val="26655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Bayesian analysis can be difficult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t>Because of this…  </a:t>
                </a:r>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𝐷</m:t>
                        </m:r>
                      </m:e>
                    </m:d>
                    <m:r>
                      <a:rPr lang="en-US" i="1">
                        <a:latin typeface="Cambria Math" panose="02040503050406030204" pitchFamily="18" charset="0"/>
                      </a:rPr>
                      <m:t>=</m:t>
                    </m:r>
                    <m:nary>
                      <m:naryPr>
                        <m:limLoc m:val="undOvr"/>
                        <m:subHide m:val="on"/>
                        <m:supHide m:val="on"/>
                        <m:ctrlPr>
                          <a:rPr lang="en-US" i="1">
                            <a:latin typeface="Cambria Math" panose="02040503050406030204" pitchFamily="18" charset="0"/>
                          </a:rPr>
                        </m:ctrlPr>
                      </m:naryPr>
                      <m:sub/>
                      <m:sup/>
                      <m:e>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rPr>
                              <m:t>∗</m:t>
                            </m:r>
                          </m:sup>
                        </m:sSup>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𝐷</m:t>
                            </m:r>
                          </m:e>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rPr>
                                  <m:t>∗</m:t>
                                </m:r>
                              </m:sup>
                            </m:sSup>
                          </m:e>
                        </m:d>
                        <m:r>
                          <a:rPr lang="en-US" i="1">
                            <a:latin typeface="Cambria Math" panose="02040503050406030204" pitchFamily="18" charset="0"/>
                          </a:rPr>
                          <m:t>𝑝</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rPr>
                              <m:t>∗</m:t>
                            </m:r>
                          </m:sup>
                        </m:sSup>
                        <m:r>
                          <a:rPr lang="en-US" i="1">
                            <a:latin typeface="Cambria Math" panose="02040503050406030204" pitchFamily="18" charset="0"/>
                          </a:rPr>
                          <m:t>)</m:t>
                        </m:r>
                      </m:e>
                    </m:nary>
                  </m:oMath>
                </a14:m>
                <a:endParaRPr lang="en-US" dirty="0" smtClean="0"/>
              </a:p>
              <a:p>
                <a:r>
                  <a:rPr lang="en-US" dirty="0" smtClean="0"/>
                  <a:t>The integral form of the marginal likelihood function can be impossible to solve analytically.</a:t>
                </a:r>
              </a:p>
              <a:p>
                <a:r>
                  <a:rPr lang="en-US" dirty="0" smtClean="0"/>
                  <a:t>In the previous example with coin flips we used numerical approximation of the integral.</a:t>
                </a:r>
              </a:p>
              <a:p>
                <a:r>
                  <a:rPr lang="en-US" dirty="0" smtClean="0"/>
                  <a:t>This will not work, however, as the number of parameters to estimate increases (e.g. multiple regression coefficients).</a:t>
                </a:r>
              </a:p>
              <a:p>
                <a:r>
                  <a:rPr lang="en-US" dirty="0" smtClean="0"/>
                  <a:t>The space of possibilities is the </a:t>
                </a:r>
                <a:r>
                  <a:rPr lang="en-US" i="1" dirty="0" smtClean="0"/>
                  <a:t>joint</a:t>
                </a:r>
                <a:r>
                  <a:rPr lang="en-US" dirty="0" smtClean="0"/>
                  <a:t> parameter space.</a:t>
                </a:r>
              </a:p>
              <a:p>
                <a:r>
                  <a:rPr lang="en-US" dirty="0" smtClean="0"/>
                  <a:t>If we subdivide the possible parameter space into 1000 regions, as in the previous examples then we have 1000</a:t>
                </a:r>
                <a:r>
                  <a:rPr lang="en-US" baseline="30000" dirty="0" smtClean="0"/>
                  <a:t>p</a:t>
                </a:r>
                <a:r>
                  <a:rPr lang="en-US" dirty="0" smtClean="0"/>
                  <a:t> parameter values.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661" r="-1275" b="-560"/>
                </a:stretch>
              </a:blipFill>
            </p:spPr>
            <p:txBody>
              <a:bodyPr/>
              <a:lstStyle/>
              <a:p>
                <a:r>
                  <a:rPr lang="en-US">
                    <a:noFill/>
                  </a:rPr>
                  <a:t> </a:t>
                </a:r>
              </a:p>
            </p:txBody>
          </p:sp>
        </mc:Fallback>
      </mc:AlternateContent>
    </p:spTree>
    <p:extLst>
      <p:ext uri="{BB962C8B-B14F-4D97-AF65-F5344CB8AC3E}">
        <p14:creationId xmlns:p14="http://schemas.microsoft.com/office/powerpoint/2010/main" val="25053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Bayesian analysis can be difficult</a:t>
            </a:r>
          </a:p>
        </p:txBody>
      </p:sp>
      <p:sp>
        <p:nvSpPr>
          <p:cNvPr id="3" name="Content Placeholder 2"/>
          <p:cNvSpPr>
            <a:spLocks noGrp="1"/>
          </p:cNvSpPr>
          <p:nvPr>
            <p:ph idx="1"/>
          </p:nvPr>
        </p:nvSpPr>
        <p:spPr/>
        <p:txBody>
          <a:bodyPr/>
          <a:lstStyle/>
          <a:p>
            <a:r>
              <a:rPr lang="en-US" dirty="0" smtClean="0"/>
              <a:t>Markov Chain Monte Carlo (MCMC) methods are another approach.</a:t>
            </a:r>
          </a:p>
          <a:p>
            <a:r>
              <a:rPr lang="en-US" dirty="0" smtClean="0"/>
              <a:t>Here we sample a large number of representative combinations of parameter values from the posterior distribution.</a:t>
            </a:r>
          </a:p>
          <a:p>
            <a:r>
              <a:rPr lang="en-US" dirty="0" smtClean="0"/>
              <a:t>MCMC is so powerful because it can generate representative parameter-value combinations from the posterior distribution of very complex models </a:t>
            </a:r>
            <a:r>
              <a:rPr lang="en-US" i="1" dirty="0" smtClean="0"/>
              <a:t>without</a:t>
            </a:r>
            <a:r>
              <a:rPr lang="en-US" dirty="0" smtClean="0"/>
              <a:t> computing the integral in Bayes’ rule.</a:t>
            </a:r>
          </a:p>
          <a:p>
            <a:r>
              <a:rPr lang="en-US" dirty="0" smtClean="0"/>
              <a:t>This is by far the most common method currently used and what has allowed Bayesian statistical analyses to gain practical use over the past thirty years.</a:t>
            </a:r>
            <a:endParaRPr lang="en-US" dirty="0"/>
          </a:p>
        </p:txBody>
      </p:sp>
    </p:spTree>
    <p:extLst>
      <p:ext uri="{BB962C8B-B14F-4D97-AF65-F5344CB8AC3E}">
        <p14:creationId xmlns:p14="http://schemas.microsoft.com/office/powerpoint/2010/main" val="300551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1413</TotalTime>
  <Words>2810</Words>
  <Application>Microsoft Office PowerPoint</Application>
  <PresentationFormat>Widescreen</PresentationFormat>
  <Paragraphs>175</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Cambria Math</vt:lpstr>
      <vt:lpstr>Symbol</vt:lpstr>
      <vt:lpstr>Office Theme</vt:lpstr>
      <vt:lpstr>Bayes’ Rule</vt:lpstr>
      <vt:lpstr>Bayes’ rule</vt:lpstr>
      <vt:lpstr>Bayes’ rule</vt:lpstr>
      <vt:lpstr>Historical Interlude</vt:lpstr>
      <vt:lpstr>Historical Interlude</vt:lpstr>
      <vt:lpstr>Historical Interlude</vt:lpstr>
      <vt:lpstr>Conditional probability</vt:lpstr>
      <vt:lpstr>Conditional probability</vt:lpstr>
      <vt:lpstr>Conditional Probability</vt:lpstr>
      <vt:lpstr>Conditional probability</vt:lpstr>
      <vt:lpstr>Conditional probability</vt:lpstr>
      <vt:lpstr>Bayes’ Rule</vt:lpstr>
      <vt:lpstr>Bayes’ Rule</vt:lpstr>
      <vt:lpstr>Bayes’ Rule</vt:lpstr>
      <vt:lpstr>Bayes’ Rule</vt:lpstr>
      <vt:lpstr>Bayes’ Rule</vt:lpstr>
      <vt:lpstr>Bayes’ Rule</vt:lpstr>
      <vt:lpstr>Bayes’ Rule</vt:lpstr>
      <vt:lpstr>Bayes’ Rule</vt:lpstr>
      <vt:lpstr>Applied to Parameters and Data</vt:lpstr>
      <vt:lpstr>Applied to Parameters and Data</vt:lpstr>
      <vt:lpstr>Applied to Parameters and Data</vt:lpstr>
      <vt:lpstr>Applied to Parameters and Data</vt:lpstr>
      <vt:lpstr>Applied to Parameters and Data</vt:lpstr>
      <vt:lpstr>Applied to Parameters and Data</vt:lpstr>
      <vt:lpstr>Applied to Parameters and Data</vt:lpstr>
      <vt:lpstr>Estimating bias in a coin</vt:lpstr>
      <vt:lpstr>Estimating bias in a coin</vt:lpstr>
      <vt:lpstr>Estimating bias in a coin</vt:lpstr>
      <vt:lpstr>Estimating bias in a coin</vt:lpstr>
      <vt:lpstr>Estimating bias in a coin</vt:lpstr>
      <vt:lpstr>Priors</vt:lpstr>
      <vt:lpstr>Why Bayesian analysis can be difficult</vt:lpstr>
      <vt:lpstr>Why Bayesian analysis can be difficult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 Rule</dc:title>
  <dc:creator>worthyadmin</dc:creator>
  <cp:lastModifiedBy>worthyadmin</cp:lastModifiedBy>
  <cp:revision>42</cp:revision>
  <dcterms:created xsi:type="dcterms:W3CDTF">2017-05-09T21:26:33Z</dcterms:created>
  <dcterms:modified xsi:type="dcterms:W3CDTF">2017-05-23T15:15:41Z</dcterms:modified>
</cp:coreProperties>
</file>